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256" r:id="rId2"/>
    <p:sldId id="293" r:id="rId3"/>
    <p:sldId id="315" r:id="rId4"/>
    <p:sldId id="299" r:id="rId5"/>
    <p:sldId id="298" r:id="rId6"/>
    <p:sldId id="307" r:id="rId7"/>
    <p:sldId id="301" r:id="rId8"/>
    <p:sldId id="303" r:id="rId9"/>
    <p:sldId id="306" r:id="rId10"/>
    <p:sldId id="305" r:id="rId11"/>
    <p:sldId id="308" r:id="rId12"/>
    <p:sldId id="300" r:id="rId13"/>
    <p:sldId id="309" r:id="rId14"/>
    <p:sldId id="310" r:id="rId15"/>
    <p:sldId id="294" r:id="rId16"/>
    <p:sldId id="288" r:id="rId17"/>
    <p:sldId id="381" r:id="rId18"/>
    <p:sldId id="383" r:id="rId19"/>
    <p:sldId id="481" r:id="rId20"/>
    <p:sldId id="483" r:id="rId21"/>
    <p:sldId id="482" r:id="rId22"/>
    <p:sldId id="480" r:id="rId23"/>
    <p:sldId id="479" r:id="rId24"/>
    <p:sldId id="485" r:id="rId25"/>
    <p:sldId id="317" r:id="rId26"/>
    <p:sldId id="486" r:id="rId27"/>
    <p:sldId id="487" r:id="rId28"/>
    <p:sldId id="488" r:id="rId29"/>
    <p:sldId id="489" r:id="rId30"/>
    <p:sldId id="311" r:id="rId31"/>
    <p:sldId id="297" r:id="rId32"/>
  </p:sldIdLst>
  <p:sldSz cx="9144000" cy="6858000" type="screen4x3"/>
  <p:notesSz cx="6858000" cy="9296400"/>
  <p:defaultTextStyle>
    <a:defPPr>
      <a:defRPr lang="en-US"/>
    </a:defPPr>
    <a:lvl1pPr algn="l" rtl="0" fontAlgn="base">
      <a:spcBef>
        <a:spcPct val="0"/>
      </a:spcBef>
      <a:spcAft>
        <a:spcPct val="0"/>
      </a:spcAft>
      <a:defRPr sz="2000" kern="1200">
        <a:solidFill>
          <a:schemeClr val="tx1"/>
        </a:solidFill>
        <a:latin typeface="Arial" charset="0"/>
        <a:ea typeface="+mn-ea"/>
        <a:cs typeface="+mn-cs"/>
      </a:defRPr>
    </a:lvl1pPr>
    <a:lvl2pPr marL="457200" algn="l" rtl="0" fontAlgn="base">
      <a:spcBef>
        <a:spcPct val="0"/>
      </a:spcBef>
      <a:spcAft>
        <a:spcPct val="0"/>
      </a:spcAft>
      <a:defRPr sz="2000" kern="1200">
        <a:solidFill>
          <a:schemeClr val="tx1"/>
        </a:solidFill>
        <a:latin typeface="Arial" charset="0"/>
        <a:ea typeface="+mn-ea"/>
        <a:cs typeface="+mn-cs"/>
      </a:defRPr>
    </a:lvl2pPr>
    <a:lvl3pPr marL="914400" algn="l" rtl="0" fontAlgn="base">
      <a:spcBef>
        <a:spcPct val="0"/>
      </a:spcBef>
      <a:spcAft>
        <a:spcPct val="0"/>
      </a:spcAft>
      <a:defRPr sz="2000" kern="1200">
        <a:solidFill>
          <a:schemeClr val="tx1"/>
        </a:solidFill>
        <a:latin typeface="Arial" charset="0"/>
        <a:ea typeface="+mn-ea"/>
        <a:cs typeface="+mn-cs"/>
      </a:defRPr>
    </a:lvl3pPr>
    <a:lvl4pPr marL="1371600" algn="l" rtl="0" fontAlgn="base">
      <a:spcBef>
        <a:spcPct val="0"/>
      </a:spcBef>
      <a:spcAft>
        <a:spcPct val="0"/>
      </a:spcAft>
      <a:defRPr sz="2000" kern="1200">
        <a:solidFill>
          <a:schemeClr val="tx1"/>
        </a:solidFill>
        <a:latin typeface="Arial" charset="0"/>
        <a:ea typeface="+mn-ea"/>
        <a:cs typeface="+mn-cs"/>
      </a:defRPr>
    </a:lvl4pPr>
    <a:lvl5pPr marL="1828800" algn="l" rtl="0" fontAlgn="base">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 userDrawn="1">
          <p15:clr>
            <a:srgbClr val="A4A3A4"/>
          </p15:clr>
        </p15:guide>
        <p15:guide id="3" pos="5472" userDrawn="1">
          <p15:clr>
            <a:srgbClr val="A4A3A4"/>
          </p15:clr>
        </p15:guide>
        <p15:guide id="4" orient="horz" pos="960" userDrawn="1">
          <p15:clr>
            <a:srgbClr val="A4A3A4"/>
          </p15:clr>
        </p15:guide>
        <p15:guide id="5" pos="2880" userDrawn="1">
          <p15:clr>
            <a:srgbClr val="A4A3A4"/>
          </p15:clr>
        </p15:guide>
        <p15:guide id="6" orient="horz" pos="1728" userDrawn="1">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A0ACA4"/>
    <a:srgbClr val="DCCFA5"/>
    <a:srgbClr val="2A6D3A"/>
    <a:srgbClr val="FF0000"/>
    <a:srgbClr val="996600"/>
    <a:srgbClr val="7E8E83"/>
    <a:srgbClr val="0000FF"/>
    <a:srgbClr val="495B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737" autoAdjust="0"/>
    <p:restoredTop sz="93605" autoAdjust="0"/>
  </p:normalViewPr>
  <p:slideViewPr>
    <p:cSldViewPr>
      <p:cViewPr varScale="1">
        <p:scale>
          <a:sx n="115" d="100"/>
          <a:sy n="115" d="100"/>
        </p:scale>
        <p:origin x="2632" y="200"/>
      </p:cViewPr>
      <p:guideLst>
        <p:guide orient="horz" pos="2160"/>
        <p:guide pos="288"/>
        <p:guide pos="5472"/>
        <p:guide orient="horz" pos="960"/>
        <p:guide pos="2880"/>
        <p:guide orient="horz" pos="17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3062" y="288"/>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image" Target="../media/image13.emf"/><Relationship Id="rId5" Type="http://schemas.openxmlformats.org/officeDocument/2006/relationships/image" Target="../media/image17.emf"/><Relationship Id="rId4" Type="http://schemas.openxmlformats.org/officeDocument/2006/relationships/image" Target="../media/image1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dirty="0"/>
          </a:p>
        </p:txBody>
      </p:sp>
      <p:sp>
        <p:nvSpPr>
          <p:cNvPr id="99331" name="Rectangle 3"/>
          <p:cNvSpPr>
            <a:spLocks noGrp="1" noChangeArrowheads="1"/>
          </p:cNvSpPr>
          <p:nvPr>
            <p:ph type="dt" sz="quarter"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dirty="0"/>
          </a:p>
        </p:txBody>
      </p:sp>
      <p:sp>
        <p:nvSpPr>
          <p:cNvPr id="99332" name="Rectangle 4"/>
          <p:cNvSpPr>
            <a:spLocks noGrp="1" noChangeArrowheads="1"/>
          </p:cNvSpPr>
          <p:nvPr>
            <p:ph type="ftr" sz="quarter" idx="2"/>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dirty="0"/>
          </a:p>
        </p:txBody>
      </p:sp>
      <p:sp>
        <p:nvSpPr>
          <p:cNvPr id="99333" name="Rectangle 5"/>
          <p:cNvSpPr>
            <a:spLocks noGrp="1" noChangeArrowheads="1"/>
          </p:cNvSpPr>
          <p:nvPr>
            <p:ph type="sldNum" sz="quarter" idx="3"/>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4A5AA285-BD12-4282-A788-6D2544229981}" type="slidenum">
              <a:rPr lang="en-US"/>
              <a:pPr>
                <a:defRPr/>
              </a:pPr>
              <a:t>‹#›</a:t>
            </a:fld>
            <a:endParaRPr lang="en-US" dirty="0"/>
          </a:p>
        </p:txBody>
      </p:sp>
    </p:spTree>
    <p:extLst>
      <p:ext uri="{BB962C8B-B14F-4D97-AF65-F5344CB8AC3E}">
        <p14:creationId xmlns:p14="http://schemas.microsoft.com/office/powerpoint/2010/main" val="2712663526"/>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18.png>
</file>

<file path=ppt/media/image19.png>
</file>

<file path=ppt/media/image2.png>
</file>

<file path=ppt/media/image20.gif>
</file>

<file path=ppt/media/image21.jpe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1" name="Rectangle 3"/>
          <p:cNvSpPr>
            <a:spLocks noGrp="1" noChangeArrowheads="1"/>
          </p:cNvSpPr>
          <p:nvPr>
            <p:ph type="dt"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atin typeface="Times New Roman" pitchFamily="18" charset="0"/>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04900" y="696913"/>
            <a:ext cx="4648200" cy="34861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914711" y="4416426"/>
            <a:ext cx="5028579" cy="41830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5" name="Rectangle 7"/>
          <p:cNvSpPr>
            <a:spLocks noGrp="1" noChangeArrowheads="1"/>
          </p:cNvSpPr>
          <p:nvPr>
            <p:ph type="sldNum" sz="quarter" idx="5"/>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atin typeface="Times New Roman" pitchFamily="18" charset="0"/>
              </a:defRPr>
            </a:lvl1pPr>
          </a:lstStyle>
          <a:p>
            <a:pPr>
              <a:defRPr/>
            </a:pPr>
            <a:fld id="{146204F0-6891-43ED-B78D-50F4FC9D77C1}" type="slidenum">
              <a:rPr lang="en-US"/>
              <a:pPr>
                <a:defRPr/>
              </a:pPr>
              <a:t>‹#›</a:t>
            </a:fld>
            <a:endParaRPr lang="en-US" dirty="0"/>
          </a:p>
        </p:txBody>
      </p:sp>
    </p:spTree>
    <p:extLst>
      <p:ext uri="{BB962C8B-B14F-4D97-AF65-F5344CB8AC3E}">
        <p14:creationId xmlns:p14="http://schemas.microsoft.com/office/powerpoint/2010/main" val="2635437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1</a:t>
            </a:fld>
            <a:endParaRPr lang="en-US" dirty="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11</a:t>
            </a:fld>
            <a:endParaRPr lang="en-US" dirty="0"/>
          </a:p>
        </p:txBody>
      </p:sp>
    </p:spTree>
    <p:extLst>
      <p:ext uri="{BB962C8B-B14F-4D97-AF65-F5344CB8AC3E}">
        <p14:creationId xmlns:p14="http://schemas.microsoft.com/office/powerpoint/2010/main" val="3224703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13</a:t>
            </a:fld>
            <a:endParaRPr lang="en-US" dirty="0"/>
          </a:p>
        </p:txBody>
      </p:sp>
    </p:spTree>
    <p:extLst>
      <p:ext uri="{BB962C8B-B14F-4D97-AF65-F5344CB8AC3E}">
        <p14:creationId xmlns:p14="http://schemas.microsoft.com/office/powerpoint/2010/main" val="19073168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14</a:t>
            </a:fld>
            <a:endParaRPr lang="en-US" dirty="0"/>
          </a:p>
        </p:txBody>
      </p:sp>
    </p:spTree>
    <p:extLst>
      <p:ext uri="{BB962C8B-B14F-4D97-AF65-F5344CB8AC3E}">
        <p14:creationId xmlns:p14="http://schemas.microsoft.com/office/powerpoint/2010/main" val="18975657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15</a:t>
            </a:fld>
            <a:endParaRPr lang="en-US" dirty="0"/>
          </a:p>
        </p:txBody>
      </p:sp>
    </p:spTree>
    <p:extLst>
      <p:ext uri="{BB962C8B-B14F-4D97-AF65-F5344CB8AC3E}">
        <p14:creationId xmlns:p14="http://schemas.microsoft.com/office/powerpoint/2010/main" val="36254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16</a:t>
            </a:fld>
            <a:endParaRPr lang="en-US" dirty="0"/>
          </a:p>
        </p:txBody>
      </p:sp>
    </p:spTree>
    <p:extLst>
      <p:ext uri="{BB962C8B-B14F-4D97-AF65-F5344CB8AC3E}">
        <p14:creationId xmlns:p14="http://schemas.microsoft.com/office/powerpoint/2010/main" val="2389067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25</a:t>
            </a:fld>
            <a:endParaRPr lang="en-US" dirty="0"/>
          </a:p>
        </p:txBody>
      </p:sp>
    </p:spTree>
    <p:extLst>
      <p:ext uri="{BB962C8B-B14F-4D97-AF65-F5344CB8AC3E}">
        <p14:creationId xmlns:p14="http://schemas.microsoft.com/office/powerpoint/2010/main" val="20537581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26</a:t>
            </a:fld>
            <a:endParaRPr lang="en-US" dirty="0"/>
          </a:p>
        </p:txBody>
      </p:sp>
    </p:spTree>
    <p:extLst>
      <p:ext uri="{BB962C8B-B14F-4D97-AF65-F5344CB8AC3E}">
        <p14:creationId xmlns:p14="http://schemas.microsoft.com/office/powerpoint/2010/main" val="36635724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27</a:t>
            </a:fld>
            <a:endParaRPr lang="en-US" dirty="0"/>
          </a:p>
        </p:txBody>
      </p:sp>
    </p:spTree>
    <p:extLst>
      <p:ext uri="{BB962C8B-B14F-4D97-AF65-F5344CB8AC3E}">
        <p14:creationId xmlns:p14="http://schemas.microsoft.com/office/powerpoint/2010/main" val="32925240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28</a:t>
            </a:fld>
            <a:endParaRPr lang="en-US" dirty="0"/>
          </a:p>
        </p:txBody>
      </p:sp>
    </p:spTree>
    <p:extLst>
      <p:ext uri="{BB962C8B-B14F-4D97-AF65-F5344CB8AC3E}">
        <p14:creationId xmlns:p14="http://schemas.microsoft.com/office/powerpoint/2010/main" val="18409441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29</a:t>
            </a:fld>
            <a:endParaRPr lang="en-US" dirty="0"/>
          </a:p>
        </p:txBody>
      </p:sp>
    </p:spTree>
    <p:extLst>
      <p:ext uri="{BB962C8B-B14F-4D97-AF65-F5344CB8AC3E}">
        <p14:creationId xmlns:p14="http://schemas.microsoft.com/office/powerpoint/2010/main" val="368065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a:t>
            </a:fld>
            <a:endParaRPr lang="en-US" dirty="0"/>
          </a:p>
        </p:txBody>
      </p:sp>
    </p:spTree>
    <p:extLst>
      <p:ext uri="{BB962C8B-B14F-4D97-AF65-F5344CB8AC3E}">
        <p14:creationId xmlns:p14="http://schemas.microsoft.com/office/powerpoint/2010/main" val="37224216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Funding for all FY’s funded</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30</a:t>
            </a:fld>
            <a:endParaRPr lang="en-US" dirty="0"/>
          </a:p>
        </p:txBody>
      </p:sp>
    </p:spTree>
    <p:extLst>
      <p:ext uri="{BB962C8B-B14F-4D97-AF65-F5344CB8AC3E}">
        <p14:creationId xmlns:p14="http://schemas.microsoft.com/office/powerpoint/2010/main" val="15732865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31</a:t>
            </a:fld>
            <a:endParaRPr lang="en-US" dirty="0"/>
          </a:p>
        </p:txBody>
      </p:sp>
    </p:spTree>
    <p:extLst>
      <p:ext uri="{BB962C8B-B14F-4D97-AF65-F5344CB8AC3E}">
        <p14:creationId xmlns:p14="http://schemas.microsoft.com/office/powerpoint/2010/main" val="869512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a:t>
            </a:fld>
            <a:endParaRPr lang="en-US" dirty="0"/>
          </a:p>
        </p:txBody>
      </p:sp>
    </p:spTree>
    <p:extLst>
      <p:ext uri="{BB962C8B-B14F-4D97-AF65-F5344CB8AC3E}">
        <p14:creationId xmlns:p14="http://schemas.microsoft.com/office/powerpoint/2010/main" val="1237364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4</a:t>
            </a:fld>
            <a:endParaRPr lang="en-US" dirty="0"/>
          </a:p>
        </p:txBody>
      </p:sp>
    </p:spTree>
    <p:extLst>
      <p:ext uri="{BB962C8B-B14F-4D97-AF65-F5344CB8AC3E}">
        <p14:creationId xmlns:p14="http://schemas.microsoft.com/office/powerpoint/2010/main" val="650567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5</a:t>
            </a:fld>
            <a:endParaRPr lang="en-US" dirty="0"/>
          </a:p>
        </p:txBody>
      </p:sp>
    </p:spTree>
    <p:extLst>
      <p:ext uri="{BB962C8B-B14F-4D97-AF65-F5344CB8AC3E}">
        <p14:creationId xmlns:p14="http://schemas.microsoft.com/office/powerpoint/2010/main" val="2760137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7</a:t>
            </a:fld>
            <a:endParaRPr lang="en-US" dirty="0"/>
          </a:p>
        </p:txBody>
      </p:sp>
    </p:spTree>
    <p:extLst>
      <p:ext uri="{BB962C8B-B14F-4D97-AF65-F5344CB8AC3E}">
        <p14:creationId xmlns:p14="http://schemas.microsoft.com/office/powerpoint/2010/main" val="2739790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8</a:t>
            </a:fld>
            <a:endParaRPr lang="en-US" dirty="0"/>
          </a:p>
        </p:txBody>
      </p:sp>
    </p:spTree>
    <p:extLst>
      <p:ext uri="{BB962C8B-B14F-4D97-AF65-F5344CB8AC3E}">
        <p14:creationId xmlns:p14="http://schemas.microsoft.com/office/powerpoint/2010/main" val="15477876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9</a:t>
            </a:fld>
            <a:endParaRPr lang="en-US" dirty="0"/>
          </a:p>
        </p:txBody>
      </p:sp>
    </p:spTree>
    <p:extLst>
      <p:ext uri="{BB962C8B-B14F-4D97-AF65-F5344CB8AC3E}">
        <p14:creationId xmlns:p14="http://schemas.microsoft.com/office/powerpoint/2010/main" val="1203658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10</a:t>
            </a:fld>
            <a:endParaRPr lang="en-US" dirty="0"/>
          </a:p>
        </p:txBody>
      </p:sp>
    </p:spTree>
    <p:extLst>
      <p:ext uri="{BB962C8B-B14F-4D97-AF65-F5344CB8AC3E}">
        <p14:creationId xmlns:p14="http://schemas.microsoft.com/office/powerpoint/2010/main" val="928241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65100"/>
            <a:ext cx="1943100" cy="5930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165100"/>
            <a:ext cx="5676900" cy="5930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0" descr="castlogo"/>
          <p:cNvPicPr>
            <a:picLocks noChangeAspect="1" noChangeArrowheads="1"/>
          </p:cNvPicPr>
          <p:nvPr userDrawn="1"/>
        </p:nvPicPr>
        <p:blipFill>
          <a:blip r:embed="rId13" cstate="print"/>
          <a:srcRect/>
          <a:stretch>
            <a:fillRect/>
          </a:stretch>
        </p:blipFill>
        <p:spPr bwMode="auto">
          <a:xfrm>
            <a:off x="7772400" y="129382"/>
            <a:ext cx="1295400" cy="985837"/>
          </a:xfrm>
          <a:prstGeom prst="rect">
            <a:avLst/>
          </a:prstGeom>
          <a:noFill/>
          <a:ln w="9525">
            <a:noFill/>
            <a:miter lim="800000"/>
            <a:headEnd/>
            <a:tailEnd/>
          </a:ln>
        </p:spPr>
      </p:pic>
      <p:sp>
        <p:nvSpPr>
          <p:cNvPr id="2" name="Rectangle 2"/>
          <p:cNvSpPr>
            <a:spLocks noGrp="1" noChangeArrowheads="1"/>
          </p:cNvSpPr>
          <p:nvPr>
            <p:ph type="title"/>
          </p:nvPr>
        </p:nvSpPr>
        <p:spPr bwMode="auto">
          <a:xfrm>
            <a:off x="1676400" y="165100"/>
            <a:ext cx="5867400" cy="914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 ____ __ ____  _____ _____ _____</a:t>
            </a:r>
          </a:p>
        </p:txBody>
      </p:sp>
      <p:sp>
        <p:nvSpPr>
          <p:cNvPr id="3" name="Title Placeholder 2"/>
          <p:cNvSpPr>
            <a:spLocks noGrp="1" noChangeArrowheads="1"/>
          </p:cNvSpPr>
          <p:nvPr>
            <p:ph type="title"/>
          </p:nvPr>
        </p:nvSpPr>
        <p:spPr bwMode="auto">
          <a:xfrm>
            <a:off x="1676400" y="165100"/>
            <a:ext cx="58674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8"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9" name="Rectangle 15"/>
          <p:cNvSpPr>
            <a:spLocks noChangeArrowheads="1"/>
          </p:cNvSpPr>
          <p:nvPr userDrawn="1"/>
        </p:nvSpPr>
        <p:spPr bwMode="auto">
          <a:xfrm>
            <a:off x="0" y="6629400"/>
            <a:ext cx="9144000" cy="228600"/>
          </a:xfrm>
          <a:prstGeom prst="rect">
            <a:avLst/>
          </a:prstGeom>
          <a:solidFill>
            <a:srgbClr val="7E8E83"/>
          </a:solidFill>
          <a:ln w="9525">
            <a:solidFill>
              <a:schemeClr val="tx1"/>
            </a:solidFill>
            <a:miter lim="800000"/>
            <a:headEnd/>
            <a:tailEnd/>
          </a:ln>
          <a:effectLst/>
        </p:spPr>
        <p:txBody>
          <a:bodyPr wrap="none" anchor="ctr"/>
          <a:lstStyle/>
          <a:p>
            <a:pPr>
              <a:defRPr/>
            </a:pPr>
            <a:endParaRPr lang="en-US" dirty="0"/>
          </a:p>
        </p:txBody>
      </p:sp>
      <p:sp>
        <p:nvSpPr>
          <p:cNvPr id="1040" name="Text Box 16"/>
          <p:cNvSpPr txBox="1">
            <a:spLocks noChangeArrowheads="1"/>
          </p:cNvSpPr>
          <p:nvPr/>
        </p:nvSpPr>
        <p:spPr bwMode="auto">
          <a:xfrm>
            <a:off x="26988" y="6629400"/>
            <a:ext cx="3933384" cy="276999"/>
          </a:xfrm>
          <a:prstGeom prst="rect">
            <a:avLst/>
          </a:prstGeom>
          <a:noFill/>
          <a:ln w="9525">
            <a:noFill/>
            <a:miter lim="800000"/>
            <a:headEnd/>
            <a:tailEnd/>
          </a:ln>
          <a:effectLst/>
        </p:spPr>
        <p:txBody>
          <a:bodyPr wrap="none">
            <a:spAutoFit/>
          </a:bodyPr>
          <a:lstStyle/>
          <a:p>
            <a:r>
              <a:rPr lang="en-US" sz="1200" b="1" dirty="0">
                <a:solidFill>
                  <a:schemeClr val="bg1"/>
                </a:solidFill>
              </a:rPr>
              <a:t>FY22</a:t>
            </a:r>
            <a:r>
              <a:rPr lang="en-US" sz="1200" b="1" baseline="0" dirty="0">
                <a:solidFill>
                  <a:schemeClr val="bg1"/>
                </a:solidFill>
              </a:rPr>
              <a:t> </a:t>
            </a:r>
            <a:r>
              <a:rPr lang="en-US" sz="1200" b="1" dirty="0">
                <a:solidFill>
                  <a:schemeClr val="bg1"/>
                </a:solidFill>
              </a:rPr>
              <a:t>EMRRP In-Progress Review Meeting/Webinar</a:t>
            </a:r>
            <a:endParaRPr lang="en-US" sz="2400" b="1" dirty="0">
              <a:solidFill>
                <a:schemeClr val="folHlink"/>
              </a:solidFill>
              <a:latin typeface="Times New Roman" pitchFamily="18" charset="0"/>
            </a:endParaRPr>
          </a:p>
        </p:txBody>
      </p:sp>
      <p:pic>
        <p:nvPicPr>
          <p:cNvPr id="4" name="Picture 3"/>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52400" y="79375"/>
            <a:ext cx="1579697" cy="1085850"/>
          </a:xfrm>
          <a:prstGeom prst="rect">
            <a:avLst/>
          </a:prstGeom>
        </p:spPr>
      </p:pic>
      <p:pic>
        <p:nvPicPr>
          <p:cNvPr id="5" name="Picture 4"/>
          <p:cNvPicPr>
            <a:picLocks noChangeAspect="1"/>
          </p:cNvPicPr>
          <p:nvPr userDrawn="1"/>
        </p:nvPicPr>
        <p:blipFill>
          <a:blip r:embed="rId15"/>
          <a:stretch>
            <a:fillRect/>
          </a:stretch>
        </p:blipFill>
        <p:spPr>
          <a:xfrm>
            <a:off x="-5670" y="1260614"/>
            <a:ext cx="9149669" cy="187302"/>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2800" b="1">
          <a:solidFill>
            <a:schemeClr val="tx2"/>
          </a:solidFill>
          <a:effectLst>
            <a:outerShdw blurRad="38100" dist="38100" dir="2700000" algn="tl">
              <a:srgbClr val="000000">
                <a:alpha val="43137"/>
              </a:srgbClr>
            </a:outerShdw>
          </a:effectLst>
          <a:latin typeface="Arial" pitchFamily="34" charset="0"/>
          <a:ea typeface="+mj-ea"/>
          <a:cs typeface="Arial" pitchFamily="34" charset="0"/>
        </a:defRPr>
      </a:lvl1pPr>
      <a:lvl2pPr algn="ctr" rtl="0" eaLnBrk="0" fontAlgn="base" hangingPunct="0">
        <a:spcBef>
          <a:spcPct val="0"/>
        </a:spcBef>
        <a:spcAft>
          <a:spcPct val="0"/>
        </a:spcAft>
        <a:defRPr sz="2800" b="1">
          <a:solidFill>
            <a:schemeClr val="tx2"/>
          </a:solidFill>
          <a:latin typeface="Arial" charset="0"/>
          <a:cs typeface="Arial" charset="0"/>
        </a:defRPr>
      </a:lvl2pPr>
      <a:lvl3pPr algn="ctr" rtl="0" eaLnBrk="0" fontAlgn="base" hangingPunct="0">
        <a:spcBef>
          <a:spcPct val="0"/>
        </a:spcBef>
        <a:spcAft>
          <a:spcPct val="0"/>
        </a:spcAft>
        <a:defRPr sz="2800" b="1">
          <a:solidFill>
            <a:schemeClr val="tx2"/>
          </a:solidFill>
          <a:latin typeface="Arial" charset="0"/>
          <a:cs typeface="Arial" charset="0"/>
        </a:defRPr>
      </a:lvl3pPr>
      <a:lvl4pPr algn="ctr" rtl="0" eaLnBrk="0" fontAlgn="base" hangingPunct="0">
        <a:spcBef>
          <a:spcPct val="0"/>
        </a:spcBef>
        <a:spcAft>
          <a:spcPct val="0"/>
        </a:spcAft>
        <a:defRPr sz="2800" b="1">
          <a:solidFill>
            <a:schemeClr val="tx2"/>
          </a:solidFill>
          <a:latin typeface="Arial" charset="0"/>
          <a:cs typeface="Arial" charset="0"/>
        </a:defRPr>
      </a:lvl4pPr>
      <a:lvl5pPr algn="ctr" rtl="0" eaLnBrk="0" fontAlgn="base" hangingPunct="0">
        <a:spcBef>
          <a:spcPct val="0"/>
        </a:spcBef>
        <a:spcAft>
          <a:spcPct val="0"/>
        </a:spcAft>
        <a:defRPr sz="2800" b="1">
          <a:solidFill>
            <a:schemeClr val="tx2"/>
          </a:solidFill>
          <a:latin typeface="Arial" charset="0"/>
          <a:cs typeface="Arial" charset="0"/>
        </a:defRPr>
      </a:lvl5pPr>
      <a:lvl6pPr marL="457200" algn="ctr" rtl="0" fontAlgn="base">
        <a:spcBef>
          <a:spcPct val="0"/>
        </a:spcBef>
        <a:spcAft>
          <a:spcPct val="0"/>
        </a:spcAft>
        <a:defRPr sz="2800" b="1">
          <a:solidFill>
            <a:schemeClr val="tx2"/>
          </a:solidFill>
          <a:latin typeface="Times New Roman" pitchFamily="18" charset="0"/>
        </a:defRPr>
      </a:lvl6pPr>
      <a:lvl7pPr marL="914400" algn="ctr" rtl="0" fontAlgn="base">
        <a:spcBef>
          <a:spcPct val="0"/>
        </a:spcBef>
        <a:spcAft>
          <a:spcPct val="0"/>
        </a:spcAft>
        <a:defRPr sz="2800" b="1">
          <a:solidFill>
            <a:schemeClr val="tx2"/>
          </a:solidFill>
          <a:latin typeface="Times New Roman" pitchFamily="18" charset="0"/>
        </a:defRPr>
      </a:lvl7pPr>
      <a:lvl8pPr marL="1371600" algn="ctr" rtl="0" fontAlgn="base">
        <a:spcBef>
          <a:spcPct val="0"/>
        </a:spcBef>
        <a:spcAft>
          <a:spcPct val="0"/>
        </a:spcAft>
        <a:defRPr sz="2800" b="1">
          <a:solidFill>
            <a:schemeClr val="tx2"/>
          </a:solidFill>
          <a:latin typeface="Times New Roman" pitchFamily="18" charset="0"/>
        </a:defRPr>
      </a:lvl8pPr>
      <a:lvl9pPr marL="1828800" algn="ctr" rtl="0" fontAlgn="base">
        <a:spcBef>
          <a:spcPct val="0"/>
        </a:spcBef>
        <a:spcAft>
          <a:spcPct val="0"/>
        </a:spcAft>
        <a:defRPr sz="2800" b="1">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Visio_Drawing.vsd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0.emf"/></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package" Target="../embeddings/Microsoft_Visio_Drawing1.vsdx"/><Relationship Id="rId7" Type="http://schemas.openxmlformats.org/officeDocument/2006/relationships/package" Target="../embeddings/Microsoft_Visio_Drawing3.vsdx"/><Relationship Id="rId12" Type="http://schemas.openxmlformats.org/officeDocument/2006/relationships/image" Target="../media/image17.e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4.emf"/><Relationship Id="rId11" Type="http://schemas.openxmlformats.org/officeDocument/2006/relationships/package" Target="../embeddings/Microsoft_Visio_Drawing5.vsdx"/><Relationship Id="rId5" Type="http://schemas.openxmlformats.org/officeDocument/2006/relationships/package" Target="../embeddings/Microsoft_Visio_Drawing2.vsdx"/><Relationship Id="rId10" Type="http://schemas.openxmlformats.org/officeDocument/2006/relationships/image" Target="../media/image16.emf"/><Relationship Id="rId4" Type="http://schemas.openxmlformats.org/officeDocument/2006/relationships/image" Target="../media/image13.emf"/><Relationship Id="rId9" Type="http://schemas.openxmlformats.org/officeDocument/2006/relationships/package" Target="../embeddings/Microsoft_Visio_Drawing4.vsdx"/></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package" Target="../embeddings/Microsoft_Visio_Drawing6.vsd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22.e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 Box 29"/>
          <p:cNvSpPr txBox="1">
            <a:spLocks noChangeArrowheads="1"/>
          </p:cNvSpPr>
          <p:nvPr/>
        </p:nvSpPr>
        <p:spPr bwMode="auto">
          <a:xfrm>
            <a:off x="457200" y="1524000"/>
            <a:ext cx="8229600" cy="4201150"/>
          </a:xfrm>
          <a:prstGeom prst="rect">
            <a:avLst/>
          </a:prstGeom>
          <a:noFill/>
          <a:ln w="9525">
            <a:noFill/>
            <a:miter lim="800000"/>
            <a:headEnd/>
            <a:tailEnd/>
          </a:ln>
        </p:spPr>
        <p:txBody>
          <a:bodyPr wrap="square">
            <a:spAutoFit/>
          </a:bodyPr>
          <a:lstStyle/>
          <a:p>
            <a:pPr>
              <a:spcBef>
                <a:spcPct val="50000"/>
              </a:spcBef>
              <a:spcAft>
                <a:spcPts val="600"/>
              </a:spcAft>
            </a:pPr>
            <a:r>
              <a:rPr lang="en-US" sz="1600" b="1" dirty="0">
                <a:cs typeface="Arial" charset="0"/>
              </a:rPr>
              <a:t>PDT Lead: </a:t>
            </a:r>
            <a:r>
              <a:rPr lang="en-US" sz="1400" dirty="0">
                <a:cs typeface="Arial" charset="0"/>
              </a:rPr>
              <a:t>Todd Steissberg (ERDC)</a:t>
            </a:r>
          </a:p>
          <a:p>
            <a:pPr lvl="0">
              <a:spcAft>
                <a:spcPts val="600"/>
              </a:spcAft>
            </a:pPr>
            <a:r>
              <a:rPr lang="en-US" sz="1600" b="1" dirty="0">
                <a:cs typeface="Arial" charset="0"/>
              </a:rPr>
              <a:t>Product Development Team: </a:t>
            </a:r>
          </a:p>
          <a:p>
            <a:pPr marL="285750" lvl="0" indent="-285750">
              <a:spcAft>
                <a:spcPts val="600"/>
              </a:spcAft>
              <a:buFont typeface="Arial" panose="020B0604020202020204" pitchFamily="34" charset="0"/>
              <a:buChar char="•"/>
            </a:pPr>
            <a:r>
              <a:rPr lang="en-US" sz="1400" dirty="0"/>
              <a:t>Zhonglong Zhang (PSU)</a:t>
            </a:r>
          </a:p>
          <a:p>
            <a:pPr marL="285750" lvl="0" indent="-285750">
              <a:spcAft>
                <a:spcPts val="600"/>
              </a:spcAft>
              <a:buFont typeface="Arial" panose="020B0604020202020204" pitchFamily="34" charset="0"/>
              <a:buChar char="•"/>
            </a:pPr>
            <a:r>
              <a:rPr lang="en-US" sz="1400" dirty="0"/>
              <a:t>Scott Wells (PSU)</a:t>
            </a:r>
          </a:p>
          <a:p>
            <a:pPr marL="285750" indent="-285750">
              <a:spcAft>
                <a:spcPts val="600"/>
              </a:spcAft>
              <a:buFont typeface="Arial" panose="020B0604020202020204" pitchFamily="34" charset="0"/>
              <a:buChar char="•"/>
            </a:pPr>
            <a:r>
              <a:rPr lang="en-US" sz="1400" dirty="0"/>
              <a:t>John Kucharski (ERDC)</a:t>
            </a:r>
            <a:endParaRPr lang="en-US" sz="600" dirty="0"/>
          </a:p>
          <a:p>
            <a:pPr marL="285750" lvl="0" indent="-285750">
              <a:spcAft>
                <a:spcPts val="600"/>
              </a:spcAft>
              <a:buFont typeface="Arial" panose="020B0604020202020204" pitchFamily="34" charset="0"/>
              <a:buChar char="•"/>
            </a:pPr>
            <a:r>
              <a:rPr lang="en-US" sz="1400" dirty="0"/>
              <a:t>Billy Johnson (ERDC)</a:t>
            </a:r>
          </a:p>
          <a:p>
            <a:pPr marL="285750" lvl="0" indent="-285750">
              <a:spcAft>
                <a:spcPts val="600"/>
              </a:spcAft>
              <a:buFont typeface="Arial" panose="020B0604020202020204" pitchFamily="34" charset="0"/>
              <a:buChar char="•"/>
            </a:pPr>
            <a:r>
              <a:rPr lang="en-US" sz="1400" dirty="0"/>
              <a:t>Barry Bunch (ERDC)</a:t>
            </a:r>
          </a:p>
          <a:p>
            <a:pPr lvl="0">
              <a:spcAft>
                <a:spcPts val="600"/>
              </a:spcAft>
            </a:pPr>
            <a:r>
              <a:rPr lang="en-US" sz="1600" b="1" dirty="0">
                <a:cs typeface="Arial" charset="0"/>
              </a:rPr>
              <a:t>Corps District Collaboration:</a:t>
            </a:r>
          </a:p>
          <a:p>
            <a:pPr marL="342900" indent="-342900">
              <a:spcAft>
                <a:spcPts val="600"/>
              </a:spcAft>
              <a:buFont typeface="Arial" panose="020B0604020202020204" pitchFamily="34" charset="0"/>
              <a:buChar char="•"/>
            </a:pPr>
            <a:r>
              <a:rPr lang="en-US" sz="1400" dirty="0"/>
              <a:t>Brian Zettle (Mobile District, CoP Lead)</a:t>
            </a:r>
          </a:p>
          <a:p>
            <a:pPr marL="342900" indent="-342900">
              <a:spcAft>
                <a:spcPts val="600"/>
              </a:spcAft>
              <a:buFont typeface="Arial" panose="020B0604020202020204" pitchFamily="34" charset="0"/>
              <a:buChar char="•"/>
            </a:pPr>
            <a:r>
              <a:rPr lang="en-US" sz="1400" dirty="0"/>
              <a:t>Kathryn Tackley (Portland District)</a:t>
            </a:r>
          </a:p>
          <a:p>
            <a:pPr marL="342900" indent="-342900">
              <a:spcAft>
                <a:spcPts val="600"/>
              </a:spcAft>
              <a:buFont typeface="Arial" panose="020B0604020202020204" pitchFamily="34" charset="0"/>
              <a:buChar char="•"/>
            </a:pPr>
            <a:r>
              <a:rPr lang="en-US" sz="1400" dirty="0"/>
              <a:t>Dan Turner (Northwest Division)</a:t>
            </a:r>
          </a:p>
          <a:p>
            <a:pPr marL="342900" indent="-342900">
              <a:spcAft>
                <a:spcPts val="600"/>
              </a:spcAft>
              <a:buFont typeface="Arial" panose="020B0604020202020204" pitchFamily="34" charset="0"/>
              <a:buChar char="•"/>
            </a:pPr>
            <a:r>
              <a:rPr lang="en-US" sz="1400" dirty="0"/>
              <a:t>J. J. Baum (Sacramento District)</a:t>
            </a:r>
          </a:p>
          <a:p>
            <a:pPr marL="342900" indent="-342900">
              <a:spcAft>
                <a:spcPts val="600"/>
              </a:spcAft>
              <a:buFont typeface="Arial" panose="020B0604020202020204" pitchFamily="34" charset="0"/>
              <a:buChar char="•"/>
            </a:pPr>
            <a:r>
              <a:rPr lang="en-US" sz="1400" dirty="0"/>
              <a:t>Laurel Hamilton (Omaha District)</a:t>
            </a:r>
          </a:p>
          <a:p>
            <a:pPr marL="342900" indent="-342900">
              <a:spcAft>
                <a:spcPts val="600"/>
              </a:spcAft>
              <a:buFont typeface="Arial" panose="020B0604020202020204" pitchFamily="34" charset="0"/>
              <a:buChar char="•"/>
            </a:pPr>
            <a:r>
              <a:rPr lang="en-US" sz="1400" dirty="0"/>
              <a:t>Jim Noren (St. Paul District)</a:t>
            </a:r>
          </a:p>
        </p:txBody>
      </p:sp>
      <p:sp>
        <p:nvSpPr>
          <p:cNvPr id="140318" name="Text Box 30"/>
          <p:cNvSpPr txBox="1">
            <a:spLocks noChangeArrowheads="1"/>
          </p:cNvSpPr>
          <p:nvPr/>
        </p:nvSpPr>
        <p:spPr bwMode="auto">
          <a:xfrm>
            <a:off x="1752600" y="228600"/>
            <a:ext cx="5867400" cy="914400"/>
          </a:xfrm>
          <a:prstGeom prst="rect">
            <a:avLst/>
          </a:prstGeom>
          <a:noFill/>
          <a:ln w="9525">
            <a:noFill/>
            <a:miter lim="800000"/>
            <a:headEnd/>
            <a:tailEnd/>
          </a:ln>
          <a:effectLst/>
        </p:spPr>
        <p:txBody>
          <a:bodyPr anchor="ctr"/>
          <a:lstStyle/>
          <a:p>
            <a:pPr algn="ctr">
              <a:spcBef>
                <a:spcPts val="0"/>
              </a:spcBef>
              <a:defRPr/>
            </a:pPr>
            <a:r>
              <a:rPr lang="en-US" sz="1800" b="1" dirty="0"/>
              <a:t>Development of New Capabilities and Enhancements to the USACE Two-Dimensional Reservoir Water Quality Model (CE-QUAL-W2)</a:t>
            </a:r>
            <a:r>
              <a:rPr lang="en-US" sz="2400" b="1" dirty="0"/>
              <a:t> </a:t>
            </a:r>
            <a:endParaRPr lang="en-US" sz="2400" b="1" dirty="0">
              <a:effectLst>
                <a:outerShdw blurRad="38100" dist="38100" dir="2700000" algn="tl">
                  <a:srgbClr val="C0C0C0"/>
                </a:outerShdw>
              </a:effectLst>
              <a:latin typeface="Arial" pitchFamily="34" charset="0"/>
              <a:cs typeface="Arial" pitchFamily="34" charset="0"/>
            </a:endParaRPr>
          </a:p>
        </p:txBody>
      </p:sp>
      <p:pic>
        <p:nvPicPr>
          <p:cNvPr id="4" name="Picture 3">
            <a:extLst>
              <a:ext uri="{FF2B5EF4-FFF2-40B4-BE49-F238E27FC236}">
                <a16:creationId xmlns:a16="http://schemas.microsoft.com/office/drawing/2014/main" id="{106608D3-8D47-AF41-8E7A-EEA5C58930B0}"/>
              </a:ext>
            </a:extLst>
          </p:cNvPr>
          <p:cNvPicPr>
            <a:picLocks noChangeAspect="1"/>
          </p:cNvPicPr>
          <p:nvPr/>
        </p:nvPicPr>
        <p:blipFill>
          <a:blip r:embed="rId3"/>
          <a:stretch>
            <a:fillRect/>
          </a:stretch>
        </p:blipFill>
        <p:spPr>
          <a:xfrm>
            <a:off x="4267200" y="1600200"/>
            <a:ext cx="4419600" cy="427833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62742" y="1981200"/>
            <a:ext cx="8224058" cy="4191917"/>
          </a:xfrm>
          <a:noFill/>
        </p:spPr>
        <p:txBody>
          <a:bodyPr wrap="square">
            <a:spAutoFit/>
          </a:bodyPr>
          <a:lstStyle/>
          <a:p>
            <a:r>
              <a:rPr lang="en-US" sz="1800" dirty="0">
                <a:latin typeface="Arial" panose="020B0604020202020204" pitchFamily="34" charset="0"/>
                <a:cs typeface="Arial" panose="020B0604020202020204" pitchFamily="34" charset="0"/>
              </a:rPr>
              <a:t>Decouple water quality component from hydrodynamics in W2 in cases where the water quality state variable does not impact hydrodynamics, thereby increasing computational efficiency</a:t>
            </a:r>
          </a:p>
          <a:p>
            <a:pPr lvl="1"/>
            <a:r>
              <a:rPr lang="en-US" sz="1800" dirty="0">
                <a:latin typeface="Arial" panose="020B0604020202020204" pitchFamily="34" charset="0"/>
                <a:cs typeface="Arial" panose="020B0604020202020204" pitchFamily="34" charset="0"/>
              </a:rPr>
              <a:t>Run hydrodynamic simulations for a prescribed period, store output, and use data as input for multiple water quality simulations</a:t>
            </a:r>
          </a:p>
          <a:p>
            <a:pPr lvl="1"/>
            <a:r>
              <a:rPr lang="en-US" sz="1800" dirty="0">
                <a:latin typeface="Arial" panose="020B0604020202020204" pitchFamily="34" charset="0"/>
                <a:cs typeface="Arial" panose="020B0604020202020204" pitchFamily="34" charset="0"/>
              </a:rPr>
              <a:t>Implement a simultaneous equation solution of the water surface in all branches for the updated model, enhancing hydrodynamic stability of riverine segments</a:t>
            </a:r>
          </a:p>
          <a:p>
            <a:pPr lvl="1"/>
            <a:r>
              <a:rPr lang="en-US" sz="1800" dirty="0">
                <a:latin typeface="Arial" panose="020B0604020202020204" pitchFamily="34" charset="0"/>
                <a:cs typeface="Arial" panose="020B0604020202020204" pitchFamily="34" charset="0"/>
              </a:rPr>
              <a:t>Support increasing demand to include water quality operating objectives for water management by updating selective withdrawal algorithm to account for overlapping withdrawal zones for multiple outlets (versus simply adding them together)</a:t>
            </a:r>
          </a:p>
          <a:p>
            <a:pPr lvl="1"/>
            <a:r>
              <a:rPr lang="en-US" sz="1800" dirty="0">
                <a:latin typeface="Arial" panose="020B0604020202020204" pitchFamily="34" charset="0"/>
                <a:cs typeface="Arial" panose="020B0604020202020204" pitchFamily="34" charset="0"/>
              </a:rPr>
              <a:t>Evaluate using multi-core processing capability with numerical precision of simulations vs. fast code execution</a:t>
            </a: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6136"/>
            <a:ext cx="8534400" cy="707886"/>
          </a:xfrm>
          <a:prstGeom prst="rect">
            <a:avLst/>
          </a:prstGeom>
          <a:noFill/>
        </p:spPr>
        <p:txBody>
          <a:bodyPr wrap="square" rtlCol="0">
            <a:spAutoFit/>
          </a:bodyPr>
          <a:lstStyle/>
          <a:p>
            <a:r>
              <a:rPr lang="en-US" b="1" dirty="0"/>
              <a:t>Task 5: Upgrade Hydrodynamic &amp; Water Quality Computation Engine</a:t>
            </a:r>
          </a:p>
          <a:p>
            <a:endParaRPr lang="en-US" b="1" dirty="0"/>
          </a:p>
        </p:txBody>
      </p:sp>
    </p:spTree>
    <p:extLst>
      <p:ext uri="{BB962C8B-B14F-4D97-AF65-F5344CB8AC3E}">
        <p14:creationId xmlns:p14="http://schemas.microsoft.com/office/powerpoint/2010/main" val="3587020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24110"/>
            <a:ext cx="8229600" cy="4186535"/>
          </a:xfrm>
          <a:noFill/>
        </p:spPr>
        <p:txBody>
          <a:bodyPr/>
          <a:lstStyle/>
          <a:p>
            <a:r>
              <a:rPr lang="en-US" sz="2000" dirty="0">
                <a:latin typeface="Arial" panose="020B0604020202020204" pitchFamily="34" charset="0"/>
                <a:cs typeface="Arial" panose="020B0604020202020204" pitchFamily="34" charset="0"/>
              </a:rPr>
              <a:t>Prepare and post final release version of CE-QUAL-W2 Version 5.0 to the ERDC website for release</a:t>
            </a:r>
          </a:p>
          <a:p>
            <a:pPr lvl="1"/>
            <a:r>
              <a:rPr lang="en-US" dirty="0">
                <a:latin typeface="Arial" panose="020B0604020202020204" pitchFamily="34" charset="0"/>
                <a:cs typeface="Arial" panose="020B0604020202020204" pitchFamily="34" charset="0"/>
              </a:rPr>
              <a:t>Conduct a case study demonstrating all capabilities included in the final release version of CE-QUAL-W2 and document in a technical note</a:t>
            </a:r>
          </a:p>
          <a:p>
            <a:pPr lvl="1"/>
            <a:r>
              <a:rPr lang="en-US" dirty="0">
                <a:latin typeface="Arial" panose="020B0604020202020204" pitchFamily="34" charset="0"/>
                <a:cs typeface="Arial" panose="020B0604020202020204" pitchFamily="34" charset="0"/>
              </a:rPr>
              <a:t>Post updated CE-QUAL-W2 Technical Reference Manual and User’s Manual to ERDC’s web site</a:t>
            </a:r>
          </a:p>
          <a:p>
            <a:pPr lvl="1"/>
            <a:r>
              <a:rPr lang="en-US" dirty="0">
                <a:latin typeface="Arial" panose="020B0604020202020204" pitchFamily="34" charset="0"/>
                <a:cs typeface="Arial" panose="020B0604020202020204" pitchFamily="34" charset="0"/>
              </a:rPr>
              <a:t>Prepare a final webinar using the case study and present to USACE District and Division staff, including water quality modelers and managers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6- CE-QUAL-W2 v5.0 final version with documentation </a:t>
            </a:r>
          </a:p>
        </p:txBody>
      </p:sp>
    </p:spTree>
    <p:extLst>
      <p:ext uri="{BB962C8B-B14F-4D97-AF65-F5344CB8AC3E}">
        <p14:creationId xmlns:p14="http://schemas.microsoft.com/office/powerpoint/2010/main" val="1160637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Field Engagement</a:t>
            </a:r>
          </a:p>
        </p:txBody>
      </p:sp>
      <p:sp>
        <p:nvSpPr>
          <p:cNvPr id="3" name="Content Placeholder 2"/>
          <p:cNvSpPr>
            <a:spLocks noGrp="1"/>
          </p:cNvSpPr>
          <p:nvPr>
            <p:ph idx="1"/>
          </p:nvPr>
        </p:nvSpPr>
        <p:spPr>
          <a:xfrm>
            <a:off x="457200" y="1676400"/>
            <a:ext cx="8229600"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Project Planning</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Team meetings &amp; conference calls</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Periodic project updates to PDT, ERARG members, and field personnel by phone, web meeting, and email</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Reporting</a:t>
            </a:r>
            <a:r>
              <a:rPr lang="en-US" kern="1200" dirty="0">
                <a:solidFill>
                  <a:sysClr val="windowText" lastClr="000000"/>
                </a:solidFill>
                <a:latin typeface="Arial" pitchFamily="34" charset="0"/>
                <a:cs typeface="Arial" pitchFamily="34" charset="0"/>
              </a:rPr>
              <a:t>  </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Provided quarterly updates to the USACE Water Quality Committee</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Field Work Coordination</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Coordination with NWD (Kathryn Tackley, Dan Turner, Alexis Mills, and Norm Buccola)</a:t>
            </a:r>
          </a:p>
        </p:txBody>
      </p:sp>
    </p:spTree>
    <p:extLst>
      <p:ext uri="{BB962C8B-B14F-4D97-AF65-F5344CB8AC3E}">
        <p14:creationId xmlns:p14="http://schemas.microsoft.com/office/powerpoint/2010/main" val="911584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r>
              <a:rPr lang="en-US" baseline="30000" dirty="0"/>
              <a:t>1</a:t>
            </a:r>
            <a:br>
              <a:rPr lang="en-US" dirty="0"/>
            </a:br>
            <a:endParaRPr lang="en-US" sz="1600" dirty="0">
              <a:solidFill>
                <a:srgbClr val="FF0000"/>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209887060"/>
              </p:ext>
            </p:extLst>
          </p:nvPr>
        </p:nvGraphicFramePr>
        <p:xfrm>
          <a:off x="457200" y="1524000"/>
          <a:ext cx="8229600" cy="3952240"/>
        </p:xfrm>
        <a:graphic>
          <a:graphicData uri="http://schemas.openxmlformats.org/drawingml/2006/table">
            <a:tbl>
              <a:tblPr firstRow="1" bandRow="1">
                <a:tableStyleId>{5C22544A-7EE6-4342-B048-85BDC9FD1C3A}</a:tableStyleId>
              </a:tblPr>
              <a:tblGrid>
                <a:gridCol w="3831285">
                  <a:extLst>
                    <a:ext uri="{9D8B030D-6E8A-4147-A177-3AD203B41FA5}">
                      <a16:colId xmlns:a16="http://schemas.microsoft.com/office/drawing/2014/main" val="20000"/>
                    </a:ext>
                  </a:extLst>
                </a:gridCol>
                <a:gridCol w="1455888">
                  <a:extLst>
                    <a:ext uri="{9D8B030D-6E8A-4147-A177-3AD203B41FA5}">
                      <a16:colId xmlns:a16="http://schemas.microsoft.com/office/drawing/2014/main" val="20001"/>
                    </a:ext>
                  </a:extLst>
                </a:gridCol>
                <a:gridCol w="1563164">
                  <a:extLst>
                    <a:ext uri="{9D8B030D-6E8A-4147-A177-3AD203B41FA5}">
                      <a16:colId xmlns:a16="http://schemas.microsoft.com/office/drawing/2014/main" val="20002"/>
                    </a:ext>
                  </a:extLst>
                </a:gridCol>
                <a:gridCol w="1379263">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Scheduled</a:t>
                      </a:r>
                    </a:p>
                    <a:p>
                      <a:pPr algn="ctr"/>
                      <a:r>
                        <a:rPr lang="en-US" dirty="0">
                          <a:latin typeface="Arial" panose="020B0604020202020204" pitchFamily="34" charset="0"/>
                          <a:cs typeface="Arial" panose="020B0604020202020204" pitchFamily="34" charset="0"/>
                        </a:rPr>
                        <a:t> Due</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Current </a:t>
                      </a:r>
                    </a:p>
                    <a:p>
                      <a:pPr algn="ctr"/>
                      <a:r>
                        <a:rPr lang="en-US" dirty="0">
                          <a:latin typeface="Arial" panose="020B0604020202020204" pitchFamily="34" charset="0"/>
                          <a:cs typeface="Arial" panose="020B0604020202020204" pitchFamily="34" charset="0"/>
                        </a:rPr>
                        <a:t>Percent </a:t>
                      </a:r>
                    </a:p>
                    <a:p>
                      <a:pPr algn="ctr"/>
                      <a:r>
                        <a:rPr lang="en-US"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Projected Completion</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1. CE-QUAL-W2 Version 4.3</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tc>
                  <a:txBody>
                    <a:bodyPr/>
                    <a:lstStyle/>
                    <a:p>
                      <a:pPr algn="ctr"/>
                      <a:r>
                        <a:rPr lang="en-US" dirty="0">
                          <a:latin typeface="Arial" panose="020B0604020202020204" pitchFamily="34" charset="0"/>
                          <a:cs typeface="Arial" panose="020B0604020202020204" pitchFamily="34" charset="0"/>
                        </a:rPr>
                        <a:t>100</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2. CE-QUAL-W2 Version 5.0 Alpha</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50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extLst>
                  <a:ext uri="{0D108BD9-81ED-4DB2-BD59-A6C34878D82A}">
                    <a16:rowId xmlns:a16="http://schemas.microsoft.com/office/drawing/2014/main" val="10004"/>
                  </a:ext>
                </a:extLst>
              </a:tr>
              <a:tr h="370840">
                <a:tc>
                  <a:txBody>
                    <a:bodyPr/>
                    <a:lstStyle/>
                    <a:p>
                      <a:r>
                        <a:rPr lang="en-US" dirty="0">
                          <a:latin typeface="Arial" panose="020B0604020202020204" pitchFamily="34" charset="0"/>
                          <a:cs typeface="Arial" panose="020B0604020202020204" pitchFamily="34" charset="0"/>
                        </a:rPr>
                        <a:t>3a. Python Framework</a:t>
                      </a:r>
                    </a:p>
                    <a:p>
                      <a:r>
                        <a:rPr lang="en-US" dirty="0">
                          <a:latin typeface="Arial" panose="020B0604020202020204" pitchFamily="34" charset="0"/>
                          <a:cs typeface="Arial" panose="020B0604020202020204" pitchFamily="34" charset="0"/>
                        </a:rPr>
                        <a:t>3b. Prototype Jupyter Notebook</a:t>
                      </a:r>
                    </a:p>
                    <a:p>
                      <a:r>
                        <a:rPr lang="en-US" dirty="0">
                          <a:latin typeface="Arial" panose="020B0604020202020204" pitchFamily="34" charset="0"/>
                          <a:cs typeface="Arial" panose="020B0604020202020204" pitchFamily="34" charset="0"/>
                        </a:rPr>
                        <a:t>3c. Plotting Capability</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tc>
                  <a:txBody>
                    <a:bodyPr/>
                    <a:lstStyle/>
                    <a:p>
                      <a:pPr algn="ctr"/>
                      <a:r>
                        <a:rPr lang="en-US" dirty="0">
                          <a:latin typeface="Arial" panose="020B0604020202020204" pitchFamily="34" charset="0"/>
                          <a:cs typeface="Arial" panose="020B0604020202020204" pitchFamily="34" charset="0"/>
                        </a:rPr>
                        <a:t>100</a:t>
                      </a:r>
                    </a:p>
                    <a:p>
                      <a:pPr algn="ctr"/>
                      <a:r>
                        <a:rPr lang="en-US" dirty="0">
                          <a:latin typeface="Arial" panose="020B0604020202020204" pitchFamily="34" charset="0"/>
                          <a:cs typeface="Arial" panose="020B0604020202020204" pitchFamily="34" charset="0"/>
                        </a:rPr>
                        <a:t>100</a:t>
                      </a:r>
                    </a:p>
                    <a:p>
                      <a:pPr algn="ctr"/>
                      <a:r>
                        <a:rPr lang="en-US" dirty="0">
                          <a:latin typeface="Arial" panose="020B0604020202020204" pitchFamily="34" charset="0"/>
                          <a:cs typeface="Arial" panose="020B0604020202020204" pitchFamily="34" charset="0"/>
                        </a:rPr>
                        <a:t>100</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extLst>
                  <a:ext uri="{0D108BD9-81ED-4DB2-BD59-A6C34878D82A}">
                    <a16:rowId xmlns:a16="http://schemas.microsoft.com/office/drawing/2014/main" val="10005"/>
                  </a:ext>
                </a:extLst>
              </a:tr>
              <a:tr h="370840">
                <a:tc>
                  <a:txBody>
                    <a:bodyPr/>
                    <a:lstStyle/>
                    <a:p>
                      <a:r>
                        <a:rPr lang="en-US" dirty="0">
                          <a:latin typeface="Arial" panose="020B0604020202020204" pitchFamily="34" charset="0"/>
                          <a:cs typeface="Arial" panose="020B0604020202020204" pitchFamily="34" charset="0"/>
                        </a:rPr>
                        <a:t>4. CE-QUAL-W2 Operations Capability</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50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Q4/FY21</a:t>
                      </a:r>
                    </a:p>
                  </a:txBody>
                  <a:tcPr>
                    <a:solidFill>
                      <a:schemeClr val="accent2">
                        <a:lumMod val="20000"/>
                        <a:lumOff val="80000"/>
                      </a:schemeClr>
                    </a:solidFill>
                  </a:tcPr>
                </a:tc>
                <a:extLst>
                  <a:ext uri="{0D108BD9-81ED-4DB2-BD59-A6C34878D82A}">
                    <a16:rowId xmlns:a16="http://schemas.microsoft.com/office/drawing/2014/main" val="10006"/>
                  </a:ext>
                </a:extLst>
              </a:tr>
            </a:tbl>
          </a:graphicData>
        </a:graphic>
      </p:graphicFrame>
      <p:sp>
        <p:nvSpPr>
          <p:cNvPr id="6" name="TextBox 5"/>
          <p:cNvSpPr txBox="1"/>
          <p:nvPr/>
        </p:nvSpPr>
        <p:spPr>
          <a:xfrm>
            <a:off x="457200" y="5822345"/>
            <a:ext cx="6858000" cy="369332"/>
          </a:xfrm>
          <a:prstGeom prst="rect">
            <a:avLst/>
          </a:prstGeom>
          <a:noFill/>
        </p:spPr>
        <p:txBody>
          <a:bodyPr wrap="square" rtlCol="0">
            <a:spAutoFit/>
          </a:bodyPr>
          <a:lstStyle/>
          <a:p>
            <a:r>
              <a:rPr lang="en-US" sz="1800" baseline="30000" dirty="0"/>
              <a:t>1</a:t>
            </a:r>
            <a:r>
              <a:rPr lang="en-US" sz="1800" dirty="0"/>
              <a:t> As per work unit documentation</a:t>
            </a:r>
          </a:p>
        </p:txBody>
      </p:sp>
    </p:spTree>
    <p:extLst>
      <p:ext uri="{BB962C8B-B14F-4D97-AF65-F5344CB8AC3E}">
        <p14:creationId xmlns:p14="http://schemas.microsoft.com/office/powerpoint/2010/main" val="2842433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r>
              <a:rPr lang="en-US" baseline="30000" dirty="0"/>
              <a:t>1</a:t>
            </a:r>
            <a:br>
              <a:rPr lang="en-US" dirty="0"/>
            </a:br>
            <a:endParaRPr lang="en-US" sz="1600" dirty="0">
              <a:solidFill>
                <a:srgbClr val="FF0000"/>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770205413"/>
              </p:ext>
            </p:extLst>
          </p:nvPr>
        </p:nvGraphicFramePr>
        <p:xfrm>
          <a:off x="457200" y="1536469"/>
          <a:ext cx="8229600" cy="3489960"/>
        </p:xfrm>
        <a:graphic>
          <a:graphicData uri="http://schemas.openxmlformats.org/drawingml/2006/table">
            <a:tbl>
              <a:tblPr firstRow="1" bandRow="1">
                <a:tableStyleId>{5C22544A-7EE6-4342-B048-85BDC9FD1C3A}</a:tableStyleId>
              </a:tblPr>
              <a:tblGrid>
                <a:gridCol w="3831285">
                  <a:extLst>
                    <a:ext uri="{9D8B030D-6E8A-4147-A177-3AD203B41FA5}">
                      <a16:colId xmlns:a16="http://schemas.microsoft.com/office/drawing/2014/main" val="20000"/>
                    </a:ext>
                  </a:extLst>
                </a:gridCol>
                <a:gridCol w="1455888">
                  <a:extLst>
                    <a:ext uri="{9D8B030D-6E8A-4147-A177-3AD203B41FA5}">
                      <a16:colId xmlns:a16="http://schemas.microsoft.com/office/drawing/2014/main" val="20001"/>
                    </a:ext>
                  </a:extLst>
                </a:gridCol>
                <a:gridCol w="1563164">
                  <a:extLst>
                    <a:ext uri="{9D8B030D-6E8A-4147-A177-3AD203B41FA5}">
                      <a16:colId xmlns:a16="http://schemas.microsoft.com/office/drawing/2014/main" val="20002"/>
                    </a:ext>
                  </a:extLst>
                </a:gridCol>
                <a:gridCol w="1379263">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Scheduled</a:t>
                      </a:r>
                    </a:p>
                    <a:p>
                      <a:pPr algn="ctr"/>
                      <a:r>
                        <a:rPr lang="en-US" dirty="0">
                          <a:latin typeface="Arial" panose="020B0604020202020204" pitchFamily="34" charset="0"/>
                          <a:cs typeface="Arial" panose="020B0604020202020204" pitchFamily="34" charset="0"/>
                        </a:rPr>
                        <a:t> Due</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Current </a:t>
                      </a:r>
                    </a:p>
                    <a:p>
                      <a:pPr algn="ctr"/>
                      <a:r>
                        <a:rPr lang="en-US" dirty="0">
                          <a:latin typeface="Arial" panose="020B0604020202020204" pitchFamily="34" charset="0"/>
                          <a:cs typeface="Arial" panose="020B0604020202020204" pitchFamily="34" charset="0"/>
                        </a:rPr>
                        <a:t>Percent </a:t>
                      </a:r>
                    </a:p>
                    <a:p>
                      <a:pPr algn="ctr"/>
                      <a:r>
                        <a:rPr lang="en-US"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Projected Completion</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5. CE-QUAL-W2 Version 5.0 Beta</a:t>
                      </a:r>
                    </a:p>
                  </a:txBody>
                  <a:tcPr>
                    <a:noFill/>
                  </a:tcPr>
                </a:tc>
                <a:tc>
                  <a:txBody>
                    <a:bodyPr/>
                    <a:lstStyle/>
                    <a:p>
                      <a:pPr algn="ctr"/>
                      <a:r>
                        <a:rPr lang="en-US" dirty="0">
                          <a:latin typeface="Arial" panose="020B0604020202020204" pitchFamily="34" charset="0"/>
                          <a:cs typeface="Arial" panose="020B0604020202020204" pitchFamily="34" charset="0"/>
                        </a:rPr>
                        <a:t>Q2/FY23</a:t>
                      </a:r>
                    </a:p>
                  </a:txBody>
                  <a:tcPr>
                    <a:noFill/>
                  </a:tcPr>
                </a:tc>
                <a:tc>
                  <a:txBody>
                    <a:bodyPr/>
                    <a:lstStyle/>
                    <a:p>
                      <a:pPr algn="ctr"/>
                      <a:r>
                        <a:rPr lang="en-US" dirty="0">
                          <a:latin typeface="Arial" panose="020B0604020202020204" pitchFamily="34" charset="0"/>
                          <a:cs typeface="Arial" panose="020B0604020202020204" pitchFamily="34" charset="0"/>
                        </a:rPr>
                        <a:t>0</a:t>
                      </a:r>
                    </a:p>
                  </a:txBody>
                  <a:tcPr>
                    <a:noFill/>
                  </a:tcPr>
                </a:tc>
                <a:tc>
                  <a:txBody>
                    <a:bodyPr/>
                    <a:lstStyle/>
                    <a:p>
                      <a:pPr algn="ctr"/>
                      <a:r>
                        <a:rPr lang="en-US" dirty="0">
                          <a:latin typeface="Arial" panose="020B0604020202020204" pitchFamily="34" charset="0"/>
                          <a:cs typeface="Arial" panose="020B0604020202020204" pitchFamily="34" charset="0"/>
                        </a:rPr>
                        <a:t>Q2/FY23</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6a. CE-QUAL-W2 Version 5.0 Final </a:t>
                      </a:r>
                    </a:p>
                    <a:p>
                      <a:r>
                        <a:rPr lang="en-US" dirty="0">
                          <a:latin typeface="Arial" panose="020B0604020202020204" pitchFamily="34" charset="0"/>
                          <a:cs typeface="Arial" panose="020B0604020202020204" pitchFamily="34" charset="0"/>
                        </a:rPr>
                        <a:t>6b. User's Manual </a:t>
                      </a:r>
                    </a:p>
                    <a:p>
                      <a:r>
                        <a:rPr lang="en-US" dirty="0">
                          <a:latin typeface="Arial" panose="020B0604020202020204" pitchFamily="34" charset="0"/>
                          <a:cs typeface="Arial" panose="020B0604020202020204" pitchFamily="34" charset="0"/>
                        </a:rPr>
                        <a:t>6c. Technical Reference Manual </a:t>
                      </a:r>
                    </a:p>
                    <a:p>
                      <a:r>
                        <a:rPr lang="en-US" dirty="0">
                          <a:latin typeface="Arial" panose="020B0604020202020204" pitchFamily="34" charset="0"/>
                          <a:cs typeface="Arial" panose="020B0604020202020204" pitchFamily="34" charset="0"/>
                        </a:rPr>
                        <a:t>6d. Webinar </a:t>
                      </a:r>
                    </a:p>
                    <a:p>
                      <a:r>
                        <a:rPr lang="en-US" dirty="0">
                          <a:latin typeface="Arial" panose="020B0604020202020204" pitchFamily="34" charset="0"/>
                          <a:cs typeface="Arial" panose="020B0604020202020204" pitchFamily="34" charset="0"/>
                        </a:rPr>
                        <a:t>6e. Technical Note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75</a:t>
                      </a:r>
                    </a:p>
                    <a:p>
                      <a:pPr algn="ctr"/>
                      <a:r>
                        <a:rPr lang="en-US" dirty="0">
                          <a:latin typeface="Arial" panose="020B0604020202020204" pitchFamily="34" charset="0"/>
                          <a:cs typeface="Arial" panose="020B0604020202020204" pitchFamily="34" charset="0"/>
                        </a:rPr>
                        <a:t>75</a:t>
                      </a:r>
                    </a:p>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extLst>
                  <a:ext uri="{0D108BD9-81ED-4DB2-BD59-A6C34878D82A}">
                    <a16:rowId xmlns:a16="http://schemas.microsoft.com/office/drawing/2014/main" val="10004"/>
                  </a:ext>
                </a:extLst>
              </a:tr>
            </a:tbl>
          </a:graphicData>
        </a:graphic>
      </p:graphicFrame>
      <p:sp>
        <p:nvSpPr>
          <p:cNvPr id="6" name="TextBox 5"/>
          <p:cNvSpPr txBox="1"/>
          <p:nvPr/>
        </p:nvSpPr>
        <p:spPr>
          <a:xfrm>
            <a:off x="457200" y="6019800"/>
            <a:ext cx="6858000" cy="338554"/>
          </a:xfrm>
          <a:prstGeom prst="rect">
            <a:avLst/>
          </a:prstGeom>
          <a:noFill/>
        </p:spPr>
        <p:txBody>
          <a:bodyPr wrap="square" rtlCol="0">
            <a:spAutoFit/>
          </a:bodyPr>
          <a:lstStyle/>
          <a:p>
            <a:r>
              <a:rPr lang="en-US" sz="1600" baseline="30000" dirty="0"/>
              <a:t>1</a:t>
            </a:r>
            <a:r>
              <a:rPr lang="en-US" sz="1600" dirty="0"/>
              <a:t> As per work unit documentation</a:t>
            </a:r>
          </a:p>
        </p:txBody>
      </p:sp>
    </p:spTree>
    <p:extLst>
      <p:ext uri="{BB962C8B-B14F-4D97-AF65-F5344CB8AC3E}">
        <p14:creationId xmlns:p14="http://schemas.microsoft.com/office/powerpoint/2010/main" val="4252965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52400"/>
            <a:ext cx="5867400" cy="954107"/>
          </a:xfrm>
        </p:spPr>
        <p:txBody>
          <a:bodyPr>
            <a:spAutoFit/>
          </a:bodyPr>
          <a:lstStyle/>
          <a:p>
            <a:r>
              <a:rPr lang="en-US" dirty="0"/>
              <a:t>Additional Products/Achievements</a:t>
            </a:r>
            <a:endParaRPr lang="en-US" sz="1600" dirty="0">
              <a:solidFill>
                <a:srgbClr val="FF0000"/>
              </a:solidFill>
            </a:endParaRPr>
          </a:p>
        </p:txBody>
      </p:sp>
      <p:graphicFrame>
        <p:nvGraphicFramePr>
          <p:cNvPr id="9" name="Content Placeholder 4">
            <a:extLst>
              <a:ext uri="{FF2B5EF4-FFF2-40B4-BE49-F238E27FC236}">
                <a16:creationId xmlns:a16="http://schemas.microsoft.com/office/drawing/2014/main" id="{D986D374-973C-6D4E-9172-AACA795842B6}"/>
              </a:ext>
            </a:extLst>
          </p:cNvPr>
          <p:cNvGraphicFramePr>
            <a:graphicFrameLocks noGrp="1"/>
          </p:cNvGraphicFramePr>
          <p:nvPr>
            <p:ph idx="1"/>
            <p:extLst>
              <p:ext uri="{D42A27DB-BD31-4B8C-83A1-F6EECF244321}">
                <p14:modId xmlns:p14="http://schemas.microsoft.com/office/powerpoint/2010/main" val="743322303"/>
              </p:ext>
            </p:extLst>
          </p:nvPr>
        </p:nvGraphicFramePr>
        <p:xfrm>
          <a:off x="462742" y="1528156"/>
          <a:ext cx="8229600" cy="2240280"/>
        </p:xfrm>
        <a:graphic>
          <a:graphicData uri="http://schemas.openxmlformats.org/drawingml/2006/table">
            <a:tbl>
              <a:tblPr firstRow="1" bandRow="1">
                <a:tableStyleId>{5C22544A-7EE6-4342-B048-85BDC9FD1C3A}</a:tableStyleId>
              </a:tblPr>
              <a:tblGrid>
                <a:gridCol w="6972938">
                  <a:extLst>
                    <a:ext uri="{9D8B030D-6E8A-4147-A177-3AD203B41FA5}">
                      <a16:colId xmlns:a16="http://schemas.microsoft.com/office/drawing/2014/main" val="20000"/>
                    </a:ext>
                  </a:extLst>
                </a:gridCol>
                <a:gridCol w="1256662">
                  <a:extLst>
                    <a:ext uri="{9D8B030D-6E8A-4147-A177-3AD203B41FA5}">
                      <a16:colId xmlns:a16="http://schemas.microsoft.com/office/drawing/2014/main" val="20001"/>
                    </a:ext>
                  </a:extLst>
                </a:gridCol>
              </a:tblGrid>
              <a:tr h="370840">
                <a:tc gridSpan="2">
                  <a:txBody>
                    <a:bodyPr/>
                    <a:lstStyle/>
                    <a:p>
                      <a:r>
                        <a:rPr lang="en-US" dirty="0">
                          <a:latin typeface="Arial" panose="020B0604020202020204" pitchFamily="34" charset="0"/>
                          <a:cs typeface="Arial" panose="020B0604020202020204" pitchFamily="34" charset="0"/>
                        </a:rPr>
                        <a:t>Additional Products/Achievements</a:t>
                      </a:r>
                    </a:p>
                  </a:txBody>
                  <a:tcPr>
                    <a:solidFill>
                      <a:schemeClr val="accent2">
                        <a:lumMod val="40000"/>
                        <a:lumOff val="60000"/>
                      </a:schemeClr>
                    </a:solidFill>
                  </a:tcPr>
                </a:tc>
                <a:tc hMerge="1">
                  <a:txBody>
                    <a:bodyPr/>
                    <a:lstStyle/>
                    <a:p>
                      <a:endParaRPr lang="en-US" dirty="0"/>
                    </a:p>
                  </a:txBody>
                  <a:tcPr/>
                </a:tc>
                <a:extLst>
                  <a:ext uri="{0D108BD9-81ED-4DB2-BD59-A6C34878D82A}">
                    <a16:rowId xmlns:a16="http://schemas.microsoft.com/office/drawing/2014/main" val="10000"/>
                  </a:ext>
                </a:extLst>
              </a:tr>
              <a:tr h="386080">
                <a:tc>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1"/>
                  </a:ext>
                </a:extLst>
              </a:tr>
              <a:tr h="14833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B050"/>
                          </a:solidFill>
                          <a:latin typeface="Arial" panose="020B0604020202020204" pitchFamily="34" charset="0"/>
                          <a:cs typeface="Arial" panose="020B0604020202020204" pitchFamily="34" charset="0"/>
                        </a:rPr>
                        <a:t>1. Recruited computer scientist at EL-EPW in FY21</a:t>
                      </a:r>
                    </a:p>
                  </a:txBody>
                  <a:tcPr>
                    <a:noFill/>
                  </a:tcPr>
                </a:tc>
                <a:tc>
                  <a:txBody>
                    <a:bodyPr/>
                    <a:lstStyle/>
                    <a:p>
                      <a:pPr algn="ctr"/>
                      <a:r>
                        <a:rPr lang="en-US" dirty="0">
                          <a:solidFill>
                            <a:srgbClr val="00B050"/>
                          </a:solidFill>
                          <a:latin typeface="Arial" panose="020B0604020202020204" pitchFamily="34" charset="0"/>
                          <a:cs typeface="Arial" panose="020B0604020202020204" pitchFamily="34" charset="0"/>
                        </a:rPr>
                        <a:t>Q3/FY20</a:t>
                      </a:r>
                    </a:p>
                    <a:p>
                      <a:pPr algn="ctr"/>
                      <a:endParaRPr lang="en-US" dirty="0">
                        <a:solidFill>
                          <a:srgbClr val="00B050"/>
                        </a:solidFill>
                        <a:latin typeface="Arial" panose="020B0604020202020204" pitchFamily="34" charset="0"/>
                        <a:cs typeface="Arial" panose="020B0604020202020204" pitchFamily="34" charset="0"/>
                      </a:endParaRPr>
                    </a:p>
                    <a:p>
                      <a:pPr algn="ctr"/>
                      <a:r>
                        <a:rPr lang="en-US" dirty="0">
                          <a:solidFill>
                            <a:srgbClr val="00B050"/>
                          </a:solidFill>
                          <a:latin typeface="Arial" panose="020B0604020202020204" pitchFamily="34" charset="0"/>
                          <a:cs typeface="Arial" panose="020B0604020202020204" pitchFamily="34" charset="0"/>
                        </a:rPr>
                        <a:t>Q1/FY21</a:t>
                      </a:r>
                    </a:p>
                  </a:txBody>
                  <a:tcP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522397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0"/>
            <a:ext cx="8229600" cy="3582519"/>
          </a:xfrm>
        </p:spPr>
        <p:txBody>
          <a:bodyPr wrap="square">
            <a:spAutoFit/>
          </a:bodyPr>
          <a:lstStyle/>
          <a:p>
            <a:pPr>
              <a:buNone/>
            </a:pPr>
            <a:r>
              <a:rPr lang="en-US" sz="1800" dirty="0">
                <a:solidFill>
                  <a:srgbClr val="FF0000"/>
                </a:solidFill>
                <a:highlight>
                  <a:srgbClr val="FFFF00"/>
                </a:highlight>
                <a:latin typeface="Arial" pitchFamily="34" charset="0"/>
                <a:cs typeface="Arial" pitchFamily="34" charset="0"/>
              </a:rPr>
              <a:t>Accomplishments slides To Do:</a:t>
            </a:r>
          </a:p>
          <a:p>
            <a:r>
              <a:rPr lang="en-US" sz="1800" dirty="0">
                <a:solidFill>
                  <a:srgbClr val="FF0000"/>
                </a:solidFill>
                <a:highlight>
                  <a:srgbClr val="FFFF00"/>
                </a:highlight>
                <a:latin typeface="Arial" pitchFamily="34" charset="0"/>
                <a:cs typeface="Arial" pitchFamily="34" charset="0"/>
              </a:rPr>
              <a:t>Zhong’s slides</a:t>
            </a:r>
          </a:p>
          <a:p>
            <a:r>
              <a:rPr lang="en-US" sz="1800" dirty="0">
                <a:solidFill>
                  <a:srgbClr val="FF0000"/>
                </a:solidFill>
                <a:highlight>
                  <a:srgbClr val="FFFF00"/>
                </a:highlight>
                <a:latin typeface="Arial" pitchFamily="34" charset="0"/>
                <a:cs typeface="Arial" pitchFamily="34" charset="0"/>
              </a:rPr>
              <a:t>John’s figure(s) showing operational capabilities</a:t>
            </a:r>
          </a:p>
          <a:p>
            <a:r>
              <a:rPr lang="en-US" sz="1800" dirty="0">
                <a:solidFill>
                  <a:srgbClr val="FF0000"/>
                </a:solidFill>
                <a:highlight>
                  <a:srgbClr val="FFFF00"/>
                </a:highlight>
                <a:latin typeface="Arial" pitchFamily="34" charset="0"/>
                <a:cs typeface="Arial" pitchFamily="34" charset="0"/>
              </a:rPr>
              <a:t>Bathymetry tool figure(s) from LimnoTech</a:t>
            </a:r>
          </a:p>
          <a:p>
            <a:r>
              <a:rPr lang="en-US" sz="1800" dirty="0">
                <a:solidFill>
                  <a:srgbClr val="FF0000"/>
                </a:solidFill>
                <a:highlight>
                  <a:srgbClr val="FFFF00"/>
                </a:highlight>
                <a:latin typeface="Arial" pitchFamily="34" charset="0"/>
                <a:cs typeface="Arial" pitchFamily="34" charset="0"/>
              </a:rPr>
              <a:t>Plotting figures(s) from Todd, developed during Berlin Lake model review</a:t>
            </a:r>
          </a:p>
          <a:p>
            <a:r>
              <a:rPr lang="en-US" sz="1800" dirty="0">
                <a:solidFill>
                  <a:srgbClr val="FF0000"/>
                </a:solidFill>
                <a:highlight>
                  <a:srgbClr val="FFFF00"/>
                </a:highlight>
                <a:latin typeface="Arial" pitchFamily="34" charset="0"/>
                <a:cs typeface="Arial" pitchFamily="34" charset="0"/>
              </a:rPr>
              <a:t>Note release of W2 posted to GitHub, and supporting material</a:t>
            </a:r>
          </a:p>
          <a:p>
            <a:r>
              <a:rPr lang="en-US" sz="1800" dirty="0">
                <a:solidFill>
                  <a:srgbClr val="FF0000"/>
                </a:solidFill>
                <a:highlight>
                  <a:srgbClr val="FFFF00"/>
                </a:highlight>
                <a:latin typeface="Arial" pitchFamily="34" charset="0"/>
                <a:cs typeface="Arial" pitchFamily="34" charset="0"/>
              </a:rPr>
              <a:t>Note first release of ERDC’s CE-QUAL-W2 user’s manual - note number of pages and that this is a major achievement demonstrating strong ERDC and PSU collaboration</a:t>
            </a:r>
          </a:p>
          <a:p>
            <a:r>
              <a:rPr lang="en-US" sz="1800" dirty="0">
                <a:solidFill>
                  <a:srgbClr val="FF0000"/>
                </a:solidFill>
                <a:highlight>
                  <a:srgbClr val="FFFF00"/>
                </a:highlight>
                <a:latin typeface="Arial" pitchFamily="34" charset="0"/>
                <a:cs typeface="Arial" pitchFamily="34" charset="0"/>
              </a:rPr>
              <a:t>NCER conference</a:t>
            </a:r>
          </a:p>
          <a:p>
            <a:endParaRPr lang="en-US" sz="1800" dirty="0">
              <a:solidFill>
                <a:srgbClr val="FF0000"/>
              </a:solidFill>
              <a:highlight>
                <a:srgbClr val="FFFF00"/>
              </a:highlight>
              <a:latin typeface="Arial" pitchFamily="34" charset="0"/>
              <a:cs typeface="Arial"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CB1E5865-2CDB-424E-A61D-5C880E1C50AE}"/>
              </a:ext>
            </a:extLst>
          </p:cNvPr>
          <p:cNvSpPr>
            <a:spLocks noGrp="1" noChangeArrowheads="1"/>
          </p:cNvSpPr>
          <p:nvPr>
            <p:ph type="title"/>
          </p:nvPr>
        </p:nvSpPr>
        <p:spPr>
          <a:xfrm>
            <a:off x="0" y="38093"/>
            <a:ext cx="9144000" cy="1422400"/>
          </a:xfrm>
        </p:spPr>
        <p:txBody>
          <a:bodyPr/>
          <a:lstStyle/>
          <a:p>
            <a:pPr eaLnBrk="1" hangingPunct="1">
              <a:lnSpc>
                <a:spcPct val="85000"/>
              </a:lnSpc>
            </a:pPr>
            <a:r>
              <a:rPr lang="en-US" altLang="en-US" b="1" dirty="0">
                <a:ea typeface="ＭＳ Ｐゴシック" panose="020B0600070205080204" pitchFamily="34" charset="-128"/>
              </a:rPr>
              <a:t>FY21 Accomplishment 1:</a:t>
            </a:r>
            <a:br>
              <a:rPr lang="en-US" altLang="en-US" b="1" dirty="0">
                <a:ea typeface="ＭＳ Ｐゴシック" panose="020B0600070205080204" pitchFamily="34" charset="-128"/>
              </a:rPr>
            </a:br>
            <a:r>
              <a:rPr lang="en-US" altLang="en-US" sz="2400" b="1" dirty="0">
                <a:ea typeface="ＭＳ Ｐゴシック" panose="020B0600070205080204" pitchFamily="34" charset="-128"/>
              </a:rPr>
              <a:t>CE-QUAL-W2 Hydrodynamics</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6" name="Content Placeholder 2">
            <a:extLst>
              <a:ext uri="{FF2B5EF4-FFF2-40B4-BE49-F238E27FC236}">
                <a16:creationId xmlns:a16="http://schemas.microsoft.com/office/drawing/2014/main" id="{28B19378-B287-4806-95A2-D924F1B8720E}"/>
              </a:ext>
            </a:extLst>
          </p:cNvPr>
          <p:cNvSpPr txBox="1">
            <a:spLocks/>
          </p:cNvSpPr>
          <p:nvPr/>
        </p:nvSpPr>
        <p:spPr bwMode="auto">
          <a:xfrm>
            <a:off x="-44355" y="1627655"/>
            <a:ext cx="4271244" cy="3574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marL="342900" indent="-342900" algn="l" rtl="0" eaLnBrk="0" fontAlgn="base" hangingPunct="0">
              <a:spcBef>
                <a:spcPct val="20000"/>
              </a:spcBef>
              <a:spcAft>
                <a:spcPct val="0"/>
              </a:spcAft>
              <a:buFont typeface="Wingdings" panose="05000000000000000000" pitchFamily="2" charset="2"/>
              <a:buChar char="§"/>
              <a:defRPr sz="28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SzPct val="75000"/>
              <a:buFont typeface="Arial" panose="020B0604020202020204" pitchFamily="34" charset="0"/>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SzPct val="75000"/>
              <a:buFont typeface="Wingdings 3" panose="05040102010807070707" pitchFamily="18" charset="2"/>
              <a:buChar char="w"/>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SzPct val="50000"/>
              <a:buFont typeface="Wingdings" panose="05000000000000000000" pitchFamily="2" charset="2"/>
              <a:buChar char="¡"/>
              <a:defRPr>
                <a:solidFill>
                  <a:schemeClr val="tx1"/>
                </a:solidFill>
                <a:latin typeface="+mn-lt"/>
                <a:ea typeface="ＭＳ Ｐゴシック" charset="-128"/>
              </a:defRPr>
            </a:lvl5pPr>
            <a:lvl6pPr marL="2514600" indent="-228600" algn="l" rtl="0" fontAlgn="base">
              <a:spcBef>
                <a:spcPct val="20000"/>
              </a:spcBef>
              <a:spcAft>
                <a:spcPct val="0"/>
              </a:spcAft>
              <a:buSzPct val="50000"/>
              <a:buFont typeface="Wingdings" pitchFamily="2" charset="2"/>
              <a:buChar char="¡"/>
              <a:defRPr>
                <a:solidFill>
                  <a:schemeClr val="tx1"/>
                </a:solidFill>
                <a:latin typeface="+mn-lt"/>
              </a:defRPr>
            </a:lvl6pPr>
            <a:lvl7pPr marL="2971800" indent="-228600" algn="l" rtl="0" fontAlgn="base">
              <a:spcBef>
                <a:spcPct val="20000"/>
              </a:spcBef>
              <a:spcAft>
                <a:spcPct val="0"/>
              </a:spcAft>
              <a:buSzPct val="50000"/>
              <a:buFont typeface="Wingdings" pitchFamily="2" charset="2"/>
              <a:buChar char="¡"/>
              <a:defRPr>
                <a:solidFill>
                  <a:schemeClr val="tx1"/>
                </a:solidFill>
                <a:latin typeface="+mn-lt"/>
              </a:defRPr>
            </a:lvl7pPr>
            <a:lvl8pPr marL="3429000" indent="-228600" algn="l" rtl="0" fontAlgn="base">
              <a:spcBef>
                <a:spcPct val="20000"/>
              </a:spcBef>
              <a:spcAft>
                <a:spcPct val="0"/>
              </a:spcAft>
              <a:buSzPct val="50000"/>
              <a:buFont typeface="Wingdings" pitchFamily="2" charset="2"/>
              <a:buChar char="¡"/>
              <a:defRPr>
                <a:solidFill>
                  <a:schemeClr val="tx1"/>
                </a:solidFill>
                <a:latin typeface="+mn-lt"/>
              </a:defRPr>
            </a:lvl8pPr>
            <a:lvl9pPr marL="3886200" indent="-228600" algn="l" rtl="0" fontAlgn="base">
              <a:spcBef>
                <a:spcPct val="20000"/>
              </a:spcBef>
              <a:spcAft>
                <a:spcPct val="0"/>
              </a:spcAft>
              <a:buSzPct val="50000"/>
              <a:buFont typeface="Wingdings" pitchFamily="2" charset="2"/>
              <a:buChar char="¡"/>
              <a:defRPr>
                <a:solidFill>
                  <a:schemeClr val="tx1"/>
                </a:solidFill>
                <a:latin typeface="+mn-lt"/>
              </a:defRPr>
            </a:lvl9pPr>
          </a:lstStyle>
          <a:p>
            <a:pPr>
              <a:buFont typeface="Arial" panose="020B0604020202020204" pitchFamily="34" charset="0"/>
              <a:buChar char="•"/>
            </a:pPr>
            <a:r>
              <a:rPr lang="en-US" sz="2000" kern="0" dirty="0">
                <a:latin typeface="Arial" panose="020B0604020202020204" pitchFamily="34" charset="0"/>
                <a:cs typeface="Arial" panose="020B0604020202020204" pitchFamily="34" charset="0"/>
              </a:rPr>
              <a:t>Added minimum water level (MINWL) above powerhouse as a criterion for moving to a different selective withdrawal structure</a:t>
            </a:r>
          </a:p>
          <a:p>
            <a:pPr>
              <a:buFont typeface="Arial" panose="020B0604020202020204" pitchFamily="34" charset="0"/>
              <a:buChar char="•"/>
            </a:pPr>
            <a:r>
              <a:rPr lang="en-US" sz="2000" kern="0" dirty="0">
                <a:latin typeface="Arial" panose="020B0604020202020204" pitchFamily="34" charset="0"/>
                <a:cs typeface="Arial" panose="020B0604020202020204" pitchFamily="34" charset="0"/>
              </a:rPr>
              <a:t>Added capability to have dynamic port elevation active when a port selection rule is not active</a:t>
            </a:r>
          </a:p>
        </p:txBody>
      </p:sp>
      <p:pic>
        <p:nvPicPr>
          <p:cNvPr id="121" name="Picture 120" descr="Diagram&#10;&#10;Description automatically generated">
            <a:extLst>
              <a:ext uri="{FF2B5EF4-FFF2-40B4-BE49-F238E27FC236}">
                <a16:creationId xmlns:a16="http://schemas.microsoft.com/office/drawing/2014/main" id="{3CA86B5C-D072-437B-AB5E-5EAB56F26EFF}"/>
              </a:ext>
            </a:extLst>
          </p:cNvPr>
          <p:cNvPicPr>
            <a:picLocks noChangeAspect="1"/>
          </p:cNvPicPr>
          <p:nvPr/>
        </p:nvPicPr>
        <p:blipFill>
          <a:blip r:embed="rId2"/>
          <a:stretch>
            <a:fillRect/>
          </a:stretch>
        </p:blipFill>
        <p:spPr>
          <a:xfrm>
            <a:off x="5181600" y="3253236"/>
            <a:ext cx="2895505" cy="1488496"/>
          </a:xfrm>
          <a:prstGeom prst="rect">
            <a:avLst/>
          </a:prstGeom>
        </p:spPr>
      </p:pic>
      <p:pic>
        <p:nvPicPr>
          <p:cNvPr id="122" name="Picture 121" descr="Diagram&#10;&#10;Description automatically generated">
            <a:extLst>
              <a:ext uri="{FF2B5EF4-FFF2-40B4-BE49-F238E27FC236}">
                <a16:creationId xmlns:a16="http://schemas.microsoft.com/office/drawing/2014/main" id="{C14037AD-0462-41C1-83D8-15EC964E6B46}"/>
              </a:ext>
            </a:extLst>
          </p:cNvPr>
          <p:cNvPicPr>
            <a:picLocks noChangeAspect="1"/>
          </p:cNvPicPr>
          <p:nvPr/>
        </p:nvPicPr>
        <p:blipFill>
          <a:blip r:embed="rId3"/>
          <a:stretch>
            <a:fillRect/>
          </a:stretch>
        </p:blipFill>
        <p:spPr>
          <a:xfrm>
            <a:off x="4216177" y="5202651"/>
            <a:ext cx="2570743" cy="1433012"/>
          </a:xfrm>
          <a:prstGeom prst="rect">
            <a:avLst/>
          </a:prstGeom>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551CC416-FB9A-4ECC-91D8-88056E37F059}"/>
              </a:ext>
            </a:extLst>
          </p:cNvPr>
          <p:cNvSpPr>
            <a:spLocks noGrp="1" noChangeArrowheads="1"/>
          </p:cNvSpPr>
          <p:nvPr>
            <p:ph type="title"/>
          </p:nvPr>
        </p:nvSpPr>
        <p:spPr>
          <a:xfrm>
            <a:off x="0" y="4477"/>
            <a:ext cx="9144000" cy="1422400"/>
          </a:xfrm>
        </p:spPr>
        <p:txBody>
          <a:bodyPr/>
          <a:lstStyle/>
          <a:p>
            <a:pPr eaLnBrk="1" hangingPunct="1">
              <a:lnSpc>
                <a:spcPct val="85000"/>
              </a:lnSpc>
            </a:pPr>
            <a:r>
              <a:rPr lang="en-US" altLang="en-US" dirty="0">
                <a:ea typeface="ＭＳ Ｐゴシック" panose="020B0600070205080204" pitchFamily="34" charset="-128"/>
              </a:rPr>
              <a:t>FY21 Accomplishment 2:</a:t>
            </a:r>
            <a:br>
              <a:rPr lang="en-US" altLang="en-US" dirty="0">
                <a:ea typeface="ＭＳ Ｐゴシック" panose="020B0600070205080204" pitchFamily="34" charset="-128"/>
              </a:rPr>
            </a:br>
            <a:r>
              <a:rPr lang="en-US" altLang="en-US" sz="2400" dirty="0">
                <a:ea typeface="ＭＳ Ｐゴシック" panose="020B0600070205080204" pitchFamily="34" charset="-128"/>
              </a:rPr>
              <a:t>Extended </a:t>
            </a:r>
            <a:r>
              <a:rPr lang="en-US" altLang="en-US" sz="2400" b="1" dirty="0">
                <a:ea typeface="ＭＳ Ｐゴシック" panose="020B0600070205080204" pitchFamily="34" charset="-128"/>
              </a:rPr>
              <a:t>CE-QUAL-W2 WQ Algorithms</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3" name="Rectangle 2">
            <a:extLst>
              <a:ext uri="{FF2B5EF4-FFF2-40B4-BE49-F238E27FC236}">
                <a16:creationId xmlns:a16="http://schemas.microsoft.com/office/drawing/2014/main" id="{13D37E6E-6535-44E1-AACC-41FF0ED203DC}"/>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4" name="Object 3">
            <a:extLst>
              <a:ext uri="{FF2B5EF4-FFF2-40B4-BE49-F238E27FC236}">
                <a16:creationId xmlns:a16="http://schemas.microsoft.com/office/drawing/2014/main" id="{D7DCEF15-7836-44FC-96B1-79BCE88A2D20}"/>
              </a:ext>
            </a:extLst>
          </p:cNvPr>
          <p:cNvGraphicFramePr>
            <a:graphicFrameLocks noChangeAspect="1"/>
          </p:cNvGraphicFramePr>
          <p:nvPr>
            <p:extLst>
              <p:ext uri="{D42A27DB-BD31-4B8C-83A1-F6EECF244321}">
                <p14:modId xmlns:p14="http://schemas.microsoft.com/office/powerpoint/2010/main" val="1854456432"/>
              </p:ext>
            </p:extLst>
          </p:nvPr>
        </p:nvGraphicFramePr>
        <p:xfrm>
          <a:off x="382867" y="1535977"/>
          <a:ext cx="8445500" cy="4305300"/>
        </p:xfrm>
        <a:graphic>
          <a:graphicData uri="http://schemas.openxmlformats.org/presentationml/2006/ole">
            <mc:AlternateContent xmlns:mc="http://schemas.openxmlformats.org/markup-compatibility/2006">
              <mc:Choice xmlns:v="urn:schemas-microsoft-com:vml" Requires="v">
                <p:oleObj spid="_x0000_s1029" name="Visio" r:id="rId3" imgW="8477223" imgH="4324336" progId="Visio.Drawing.15">
                  <p:embed/>
                </p:oleObj>
              </mc:Choice>
              <mc:Fallback>
                <p:oleObj name="Visio" r:id="rId3" imgW="8477223" imgH="4324336" progId="Visio.Drawing.15">
                  <p:embed/>
                  <p:pic>
                    <p:nvPicPr>
                      <p:cNvPr id="4" name="Object 3">
                        <a:extLst>
                          <a:ext uri="{FF2B5EF4-FFF2-40B4-BE49-F238E27FC236}">
                            <a16:creationId xmlns:a16="http://schemas.microsoft.com/office/drawing/2014/main" id="{D7DCEF15-7836-44FC-96B1-79BCE88A2D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2867" y="1535977"/>
                        <a:ext cx="8445500" cy="4305300"/>
                      </a:xfrm>
                      <a:prstGeom prst="rect">
                        <a:avLst/>
                      </a:prstGeom>
                      <a:solidFill>
                        <a:schemeClr val="accent1">
                          <a:lumMod val="20000"/>
                          <a:lumOff val="80000"/>
                        </a:schemeClr>
                      </a:solidFill>
                    </p:spPr>
                  </p:pic>
                </p:oleObj>
              </mc:Fallback>
            </mc:AlternateContent>
          </a:graphicData>
        </a:graphic>
      </p:graphicFrame>
      <p:sp>
        <p:nvSpPr>
          <p:cNvPr id="5" name="TextBox 4">
            <a:extLst>
              <a:ext uri="{FF2B5EF4-FFF2-40B4-BE49-F238E27FC236}">
                <a16:creationId xmlns:a16="http://schemas.microsoft.com/office/drawing/2014/main" id="{70618D83-883B-4F42-8C54-566A8D325E01}"/>
              </a:ext>
            </a:extLst>
          </p:cNvPr>
          <p:cNvSpPr txBox="1"/>
          <p:nvPr/>
        </p:nvSpPr>
        <p:spPr>
          <a:xfrm>
            <a:off x="6709651" y="1545502"/>
            <a:ext cx="1534886" cy="1384995"/>
          </a:xfrm>
          <a:prstGeom prst="rect">
            <a:avLst/>
          </a:prstGeom>
          <a:solidFill>
            <a:srgbClr val="92D050"/>
          </a:solidFill>
        </p:spPr>
        <p:txBody>
          <a:bodyPr wrap="square" rtlCol="0">
            <a:spAutoFit/>
          </a:bodyPr>
          <a:lstStyle/>
          <a:p>
            <a:r>
              <a:rPr lang="en-US" sz="1200" b="1" dirty="0"/>
              <a:t>General Constituents</a:t>
            </a:r>
          </a:p>
          <a:p>
            <a:r>
              <a:rPr lang="en-US" sz="1200" b="1" dirty="0"/>
              <a:t>Bacteria</a:t>
            </a:r>
          </a:p>
          <a:p>
            <a:r>
              <a:rPr lang="en-US" sz="1200" b="1" dirty="0"/>
              <a:t>CBOD</a:t>
            </a:r>
          </a:p>
          <a:p>
            <a:r>
              <a:rPr lang="en-US" sz="1200" b="1" dirty="0"/>
              <a:t>DGP, N2</a:t>
            </a:r>
          </a:p>
          <a:p>
            <a:r>
              <a:rPr lang="en-US" sz="1200" b="1" dirty="0"/>
              <a:t>TDG</a:t>
            </a:r>
          </a:p>
          <a:p>
            <a:r>
              <a:rPr lang="en-US" sz="1200" b="1" dirty="0"/>
              <a:t>Algae toxins</a:t>
            </a:r>
          </a:p>
        </p:txBody>
      </p:sp>
      <p:sp>
        <p:nvSpPr>
          <p:cNvPr id="7" name="TextBox 6">
            <a:extLst>
              <a:ext uri="{FF2B5EF4-FFF2-40B4-BE49-F238E27FC236}">
                <a16:creationId xmlns:a16="http://schemas.microsoft.com/office/drawing/2014/main" id="{046044A4-1201-4C31-B302-BF46D5BDD8DA}"/>
              </a:ext>
            </a:extLst>
          </p:cNvPr>
          <p:cNvSpPr txBox="1"/>
          <p:nvPr/>
        </p:nvSpPr>
        <p:spPr>
          <a:xfrm>
            <a:off x="899463" y="1868667"/>
            <a:ext cx="1534887" cy="738664"/>
          </a:xfrm>
          <a:prstGeom prst="rect">
            <a:avLst/>
          </a:prstGeom>
          <a:solidFill>
            <a:srgbClr val="92D050"/>
          </a:solidFill>
        </p:spPr>
        <p:txBody>
          <a:bodyPr wrap="square">
            <a:spAutoFit/>
          </a:bodyPr>
          <a:lstStyle/>
          <a:p>
            <a:pPr marL="0" lvl="2"/>
            <a:r>
              <a:rPr lang="en-US" sz="1400" b="1" dirty="0"/>
              <a:t>H2S, CH4, SO4, Fe(II), </a:t>
            </a:r>
            <a:r>
              <a:rPr lang="en-US" sz="1400" b="1" dirty="0" err="1"/>
              <a:t>FeOOH</a:t>
            </a:r>
            <a:r>
              <a:rPr lang="en-US" sz="1400" b="1" dirty="0"/>
              <a:t>, Mn(II), MnO2</a:t>
            </a:r>
          </a:p>
        </p:txBody>
      </p:sp>
      <p:sp>
        <p:nvSpPr>
          <p:cNvPr id="8" name="TextBox 7">
            <a:extLst>
              <a:ext uri="{FF2B5EF4-FFF2-40B4-BE49-F238E27FC236}">
                <a16:creationId xmlns:a16="http://schemas.microsoft.com/office/drawing/2014/main" id="{CD0317BE-0174-463D-8E6A-6D5304789D2A}"/>
              </a:ext>
            </a:extLst>
          </p:cNvPr>
          <p:cNvSpPr txBox="1"/>
          <p:nvPr/>
        </p:nvSpPr>
        <p:spPr>
          <a:xfrm>
            <a:off x="3568328" y="5638800"/>
            <a:ext cx="2074578" cy="738664"/>
          </a:xfrm>
          <a:prstGeom prst="rect">
            <a:avLst/>
          </a:prstGeom>
          <a:solidFill>
            <a:srgbClr val="92D050"/>
          </a:solidFill>
        </p:spPr>
        <p:txBody>
          <a:bodyPr wrap="square">
            <a:spAutoFit/>
          </a:bodyPr>
          <a:lstStyle/>
          <a:p>
            <a:pPr marL="0" lvl="2"/>
            <a:r>
              <a:rPr lang="en-US" sz="1400" b="1" dirty="0"/>
              <a:t>Zero order</a:t>
            </a:r>
          </a:p>
          <a:p>
            <a:pPr marL="0" lvl="2"/>
            <a:r>
              <a:rPr lang="en-US" sz="1400" b="1" dirty="0"/>
              <a:t>First order</a:t>
            </a:r>
          </a:p>
          <a:p>
            <a:pPr marL="0" lvl="2"/>
            <a:r>
              <a:rPr lang="en-US" sz="1400" b="1" dirty="0"/>
              <a:t>Sediment diagenesis</a:t>
            </a:r>
          </a:p>
        </p:txBody>
      </p:sp>
      <p:sp>
        <p:nvSpPr>
          <p:cNvPr id="10" name="TextBox 9">
            <a:extLst>
              <a:ext uri="{FF2B5EF4-FFF2-40B4-BE49-F238E27FC236}">
                <a16:creationId xmlns:a16="http://schemas.microsoft.com/office/drawing/2014/main" id="{8745F638-7053-45B9-A6B8-64FB819D6D5D}"/>
              </a:ext>
            </a:extLst>
          </p:cNvPr>
          <p:cNvSpPr txBox="1"/>
          <p:nvPr/>
        </p:nvSpPr>
        <p:spPr>
          <a:xfrm>
            <a:off x="3704663" y="3402723"/>
            <a:ext cx="1801908" cy="369332"/>
          </a:xfrm>
          <a:prstGeom prst="rect">
            <a:avLst/>
          </a:prstGeom>
          <a:solidFill>
            <a:srgbClr val="92D050"/>
          </a:solidFill>
        </p:spPr>
        <p:txBody>
          <a:bodyPr wrap="square">
            <a:spAutoFit/>
          </a:bodyPr>
          <a:lstStyle/>
          <a:p>
            <a:r>
              <a:rPr lang="en-US" sz="1800" dirty="0"/>
              <a:t>Organic Carbon</a:t>
            </a:r>
            <a:endParaRPr lang="en-US" dirty="0"/>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1200"/>
            <a:ext cx="9144000" cy="1422400"/>
          </a:xfrm>
        </p:spPr>
        <p:txBody>
          <a:bodyPr/>
          <a:lstStyle/>
          <a:p>
            <a:pPr eaLnBrk="1" hangingPunct="1">
              <a:lnSpc>
                <a:spcPct val="85000"/>
              </a:lnSpc>
            </a:pPr>
            <a:r>
              <a:rPr lang="en-US" dirty="0"/>
              <a:t>FY21 Accomplishment 3:</a:t>
            </a:r>
            <a:br>
              <a:rPr lang="en-US" dirty="0"/>
            </a:br>
            <a:r>
              <a:rPr lang="en-US" sz="2400" dirty="0"/>
              <a:t>W2 Version 4.5 Excel Control Files</a:t>
            </a:r>
            <a:br>
              <a:rPr lang="en-US" sz="2400" dirty="0"/>
            </a:br>
            <a:endParaRPr lang="en-US" altLang="en-US" b="1" dirty="0">
              <a:ea typeface="ＭＳ Ｐゴシック" panose="020B0600070205080204" pitchFamily="34" charset="-128"/>
            </a:endParaRPr>
          </a:p>
        </p:txBody>
      </p:sp>
      <p:pic>
        <p:nvPicPr>
          <p:cNvPr id="5" name="Picture 4">
            <a:extLst>
              <a:ext uri="{FF2B5EF4-FFF2-40B4-BE49-F238E27FC236}">
                <a16:creationId xmlns:a16="http://schemas.microsoft.com/office/drawing/2014/main" id="{CDB319DD-9D4C-48B1-9E8B-5F9CFB7F8944}"/>
              </a:ext>
            </a:extLst>
          </p:cNvPr>
          <p:cNvPicPr>
            <a:picLocks noChangeAspect="1"/>
          </p:cNvPicPr>
          <p:nvPr/>
        </p:nvPicPr>
        <p:blipFill>
          <a:blip r:embed="rId2"/>
          <a:stretch>
            <a:fillRect/>
          </a:stretch>
        </p:blipFill>
        <p:spPr>
          <a:xfrm>
            <a:off x="419176" y="1523999"/>
            <a:ext cx="3155309" cy="4775603"/>
          </a:xfrm>
          <a:prstGeom prst="rect">
            <a:avLst/>
          </a:prstGeom>
        </p:spPr>
      </p:pic>
      <p:sp>
        <p:nvSpPr>
          <p:cNvPr id="6" name="Content Placeholder 3">
            <a:extLst>
              <a:ext uri="{FF2B5EF4-FFF2-40B4-BE49-F238E27FC236}">
                <a16:creationId xmlns:a16="http://schemas.microsoft.com/office/drawing/2014/main" id="{522C9833-7FBD-41E0-9F1E-0CDFFF0B57B1}"/>
              </a:ext>
            </a:extLst>
          </p:cNvPr>
          <p:cNvSpPr txBox="1">
            <a:spLocks/>
          </p:cNvSpPr>
          <p:nvPr/>
        </p:nvSpPr>
        <p:spPr>
          <a:xfrm>
            <a:off x="4155948" y="2349547"/>
            <a:ext cx="4988052" cy="4268585"/>
          </a:xfrm>
          <a:prstGeom prst="rect">
            <a:avLst/>
          </a:prstGeom>
        </p:spPr>
        <p:txBody>
          <a:bodyPr>
            <a:noAutofit/>
          </a:bodyPr>
          <a:lstStyle>
            <a:lvl1pPr marL="342900" indent="-342900" algn="l" rtl="0" eaLnBrk="0" fontAlgn="base" hangingPunct="0">
              <a:spcBef>
                <a:spcPct val="20000"/>
              </a:spcBef>
              <a:spcAft>
                <a:spcPct val="0"/>
              </a:spcAft>
              <a:buFont typeface="Wingdings" panose="05000000000000000000" pitchFamily="2" charset="2"/>
              <a:buChar char="§"/>
              <a:defRPr sz="28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SzPct val="75000"/>
              <a:buFont typeface="Arial" panose="020B0604020202020204" pitchFamily="34" charset="0"/>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SzPct val="75000"/>
              <a:buFont typeface="Wingdings 3" panose="05040102010807070707" pitchFamily="18" charset="2"/>
              <a:buChar char="w"/>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SzPct val="50000"/>
              <a:buFont typeface="Wingdings" panose="05000000000000000000" pitchFamily="2" charset="2"/>
              <a:buChar char="¡"/>
              <a:defRPr>
                <a:solidFill>
                  <a:schemeClr val="tx1"/>
                </a:solidFill>
                <a:latin typeface="+mn-lt"/>
                <a:ea typeface="ＭＳ Ｐゴシック" charset="-128"/>
              </a:defRPr>
            </a:lvl5pPr>
            <a:lvl6pPr marL="2514600" indent="-228600" algn="l" rtl="0" fontAlgn="base">
              <a:spcBef>
                <a:spcPct val="20000"/>
              </a:spcBef>
              <a:spcAft>
                <a:spcPct val="0"/>
              </a:spcAft>
              <a:buSzPct val="50000"/>
              <a:buFont typeface="Wingdings" pitchFamily="2" charset="2"/>
              <a:buChar char="¡"/>
              <a:defRPr>
                <a:solidFill>
                  <a:schemeClr val="tx1"/>
                </a:solidFill>
                <a:latin typeface="+mn-lt"/>
              </a:defRPr>
            </a:lvl6pPr>
            <a:lvl7pPr marL="2971800" indent="-228600" algn="l" rtl="0" fontAlgn="base">
              <a:spcBef>
                <a:spcPct val="20000"/>
              </a:spcBef>
              <a:spcAft>
                <a:spcPct val="0"/>
              </a:spcAft>
              <a:buSzPct val="50000"/>
              <a:buFont typeface="Wingdings" pitchFamily="2" charset="2"/>
              <a:buChar char="¡"/>
              <a:defRPr>
                <a:solidFill>
                  <a:schemeClr val="tx1"/>
                </a:solidFill>
                <a:latin typeface="+mn-lt"/>
              </a:defRPr>
            </a:lvl7pPr>
            <a:lvl8pPr marL="3429000" indent="-228600" algn="l" rtl="0" fontAlgn="base">
              <a:spcBef>
                <a:spcPct val="20000"/>
              </a:spcBef>
              <a:spcAft>
                <a:spcPct val="0"/>
              </a:spcAft>
              <a:buSzPct val="50000"/>
              <a:buFont typeface="Wingdings" pitchFamily="2" charset="2"/>
              <a:buChar char="¡"/>
              <a:defRPr>
                <a:solidFill>
                  <a:schemeClr val="tx1"/>
                </a:solidFill>
                <a:latin typeface="+mn-lt"/>
              </a:defRPr>
            </a:lvl8pPr>
            <a:lvl9pPr marL="3886200" indent="-228600" algn="l" rtl="0" fontAlgn="base">
              <a:spcBef>
                <a:spcPct val="20000"/>
              </a:spcBef>
              <a:spcAft>
                <a:spcPct val="0"/>
              </a:spcAft>
              <a:buSzPct val="50000"/>
              <a:buFont typeface="Wingdings" pitchFamily="2" charset="2"/>
              <a:buChar char="¡"/>
              <a:defRPr>
                <a:solidFill>
                  <a:schemeClr val="tx1"/>
                </a:solidFill>
                <a:latin typeface="+mn-lt"/>
              </a:defRPr>
            </a:lvl9pPr>
          </a:lstStyle>
          <a:p>
            <a:r>
              <a:rPr lang="en-US" sz="2400" kern="0" dirty="0">
                <a:latin typeface="Arial" panose="020B0604020202020204" pitchFamily="34" charset="0"/>
                <a:cs typeface="Arial" panose="020B0604020202020204" pitchFamily="34" charset="0"/>
              </a:rPr>
              <a:t>Added capability to use Excel to create the model control files</a:t>
            </a:r>
          </a:p>
          <a:p>
            <a:pPr lvl="1"/>
            <a:r>
              <a:rPr lang="en-US" sz="2000" kern="0" dirty="0">
                <a:latin typeface="Arial" panose="020B0604020202020204" pitchFamily="34" charset="0"/>
                <a:cs typeface="Arial" panose="020B0604020202020204" pitchFamily="34" charset="0"/>
              </a:rPr>
              <a:t>Simplified editing of input files</a:t>
            </a:r>
          </a:p>
          <a:p>
            <a:pPr lvl="1"/>
            <a:r>
              <a:rPr lang="en-US" sz="2000" kern="0" dirty="0">
                <a:latin typeface="Arial" panose="020B0604020202020204" pitchFamily="34" charset="0"/>
                <a:cs typeface="Arial" panose="020B0604020202020204" pitchFamily="34" charset="0"/>
              </a:rPr>
              <a:t>No </a:t>
            </a:r>
            <a:r>
              <a:rPr lang="en-US" sz="2000" kern="0" dirty="0" err="1">
                <a:latin typeface="Arial" panose="020B0604020202020204" pitchFamily="34" charset="0"/>
                <a:cs typeface="Arial" panose="020B0604020202020204" pitchFamily="34" charset="0"/>
              </a:rPr>
              <a:t>graph.npt</a:t>
            </a:r>
            <a:r>
              <a:rPr lang="en-US" sz="2000" kern="0" dirty="0">
                <a:latin typeface="Arial" panose="020B0604020202020204" pitchFamily="34" charset="0"/>
                <a:cs typeface="Arial" panose="020B0604020202020204" pitchFamily="34" charset="0"/>
              </a:rPr>
              <a:t> file required</a:t>
            </a:r>
          </a:p>
          <a:p>
            <a:pPr lvl="1"/>
            <a:r>
              <a:rPr lang="en-US" sz="2000" kern="0" dirty="0">
                <a:latin typeface="Arial" panose="020B0604020202020204" pitchFamily="34" charset="0"/>
                <a:cs typeface="Arial" panose="020B0604020202020204" pitchFamily="34" charset="0"/>
              </a:rPr>
              <a:t>Easier for cut and pasting</a:t>
            </a:r>
          </a:p>
          <a:p>
            <a:pPr lvl="1"/>
            <a:r>
              <a:rPr lang="en-US" sz="2000" kern="0" dirty="0">
                <a:latin typeface="Arial" panose="020B0604020202020204" pitchFamily="34" charset="0"/>
                <a:cs typeface="Arial" panose="020B0604020202020204" pitchFamily="34" charset="0"/>
              </a:rPr>
              <a:t>Simplified I/O</a:t>
            </a:r>
          </a:p>
          <a:p>
            <a:pPr lvl="1"/>
            <a:r>
              <a:rPr lang="en-US" sz="2000" kern="0" dirty="0">
                <a:latin typeface="Arial" panose="020B0604020202020204" pitchFamily="34" charset="0"/>
                <a:cs typeface="Arial" panose="020B0604020202020204" pitchFamily="34" charset="0"/>
              </a:rPr>
              <a:t>Files are better organized</a:t>
            </a:r>
          </a:p>
          <a:p>
            <a:pPr lvl="1"/>
            <a:r>
              <a:rPr lang="en-US" sz="2000" kern="0" dirty="0">
                <a:latin typeface="Arial" panose="020B0604020202020204" pitchFamily="34" charset="0"/>
                <a:cs typeface="Arial" panose="020B0604020202020204" pitchFamily="34" charset="0"/>
              </a:rPr>
              <a:t>Variable names and explanations at your fingertips</a:t>
            </a:r>
          </a:p>
          <a:p>
            <a:pPr lvl="1"/>
            <a:r>
              <a:rPr lang="en-US" sz="2000" kern="0" dirty="0">
                <a:latin typeface="Arial" panose="020B0604020202020204" pitchFamily="34" charset="0"/>
                <a:cs typeface="Arial" panose="020B0604020202020204" pitchFamily="34" charset="0"/>
              </a:rPr>
              <a:t>Formulae included in released Excel tool assist in control file development</a:t>
            </a:r>
          </a:p>
          <a:p>
            <a:endParaRPr lang="en-US" sz="2400" kern="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71351FA8-D255-4AE0-9745-F7143E195EA3}"/>
              </a:ext>
            </a:extLst>
          </p:cNvPr>
          <p:cNvSpPr txBox="1"/>
          <p:nvPr/>
        </p:nvSpPr>
        <p:spPr>
          <a:xfrm>
            <a:off x="4282346" y="1509025"/>
            <a:ext cx="4396377" cy="830997"/>
          </a:xfrm>
          <a:prstGeom prst="rect">
            <a:avLst/>
          </a:prstGeom>
          <a:solidFill>
            <a:srgbClr val="FFC000"/>
          </a:solidFill>
        </p:spPr>
        <p:txBody>
          <a:bodyPr wrap="square" rtlCol="0">
            <a:spAutoFit/>
          </a:bodyPr>
          <a:lstStyle/>
          <a:p>
            <a:r>
              <a:rPr lang="en-US" sz="2400" dirty="0"/>
              <a:t>Excel file w2_con.xlsm </a:t>
            </a:r>
            <a:r>
              <a:rPr lang="en-US" sz="2400" dirty="0">
                <a:sym typeface="Wingdings" panose="05000000000000000000" pitchFamily="2" charset="2"/>
              </a:rPr>
              <a:t> w2_con.csv</a:t>
            </a:r>
            <a:endParaRPr lang="en-US" sz="2400" dirty="0"/>
          </a:p>
        </p:txBody>
      </p:sp>
    </p:spTree>
    <p:extLst>
      <p:ext uri="{BB962C8B-B14F-4D97-AF65-F5344CB8AC3E}">
        <p14:creationId xmlns:p14="http://schemas.microsoft.com/office/powerpoint/2010/main" val="578533939"/>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457200" y="1540701"/>
            <a:ext cx="8229600" cy="5012499"/>
          </a:xfrm>
        </p:spPr>
        <p:txBody>
          <a:bodyPr/>
          <a:lstStyle/>
          <a:p>
            <a:pPr marL="0" indent="0">
              <a:spcBef>
                <a:spcPct val="0"/>
              </a:spcBef>
              <a:spcAft>
                <a:spcPts val="600"/>
              </a:spcAft>
              <a:buNone/>
            </a:pPr>
            <a:r>
              <a:rPr lang="en-US" sz="2000" kern="1200" dirty="0">
                <a:latin typeface="Arial" panose="020B0604020202020204" pitchFamily="34" charset="0"/>
                <a:cs typeface="Arial" panose="020B0604020202020204" pitchFamily="34" charset="0"/>
              </a:rPr>
              <a:t>This work unit was developed in response to SON ENV 1174, “Development of New Capabilities and Enhancements to the USACE Two-Dimensional Reservoir Water Quality Model (CE-QUAL-W2),” presented to the 2018 ERARG and to address SON ENV 1550, “Two-Dimensional Water Quality Capabilities for Reservoir Operations Decision-Making,” presented to the 2020 ERARG.</a:t>
            </a:r>
          </a:p>
          <a:p>
            <a:pPr marL="0" indent="0">
              <a:spcBef>
                <a:spcPct val="0"/>
              </a:spcBef>
              <a:spcAft>
                <a:spcPts val="600"/>
              </a:spcAft>
              <a:buNone/>
            </a:pPr>
            <a:r>
              <a:rPr lang="en-US" sz="2000" b="1" kern="1200" dirty="0">
                <a:latin typeface="Arial" panose="020B0604020202020204" pitchFamily="34" charset="0"/>
                <a:cs typeface="Arial" panose="020B0604020202020204" pitchFamily="34" charset="0"/>
              </a:rPr>
              <a:t>Objectives:</a:t>
            </a:r>
          </a:p>
          <a:p>
            <a:pPr>
              <a:spcBef>
                <a:spcPct val="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Upgrade CE-QUAL-W2 to incorporate the latest water quality modeling R&amp;D at ERDC </a:t>
            </a:r>
          </a:p>
          <a:p>
            <a:pPr lvl="0"/>
            <a:r>
              <a:rPr lang="en-US" sz="2000" dirty="0">
                <a:latin typeface="Arial" panose="020B0604020202020204" pitchFamily="34" charset="0"/>
                <a:cs typeface="Arial" panose="020B0604020202020204" pitchFamily="34" charset="0"/>
              </a:rPr>
              <a:t>Restructure current CE-QUAL-W2 model source code to use robust data storage file formats that adhere to widely-supported modern standards, e.g., HDF5 and CSV, enabling seamless linkage with other models, e.g., HEC-RAS and HEC-ResSim, improving multi-model system reliability and reducing maintenance cost of software, models, and linked modeling systems. </a:t>
            </a:r>
            <a:endParaRPr lang="en-US" sz="2000" b="1" kern="1200" dirty="0">
              <a:latin typeface="Arial" panose="020B0604020202020204" pitchFamily="34" charset="0"/>
              <a:cs typeface="Arial" panose="020B0604020202020204" pitchFamily="34" charset="0"/>
            </a:endParaRPr>
          </a:p>
          <a:p>
            <a:pPr marL="0" indent="0">
              <a:spcBef>
                <a:spcPct val="0"/>
              </a:spcBef>
              <a:spcAft>
                <a:spcPts val="600"/>
              </a:spcAft>
              <a:buNone/>
            </a:pPr>
            <a:endParaRPr lang="en-US" sz="1800" kern="1200" dirty="0">
              <a:latin typeface="Arial" panose="020B0604020202020204" pitchFamily="34" charset="0"/>
              <a:cs typeface="Arial" panose="020B0604020202020204" pitchFamily="34" charset="0"/>
            </a:endParaRPr>
          </a:p>
          <a:p>
            <a:pPr marL="0" indent="0">
              <a:spcBef>
                <a:spcPct val="0"/>
              </a:spcBef>
              <a:spcAft>
                <a:spcPts val="600"/>
              </a:spcAft>
              <a:buNone/>
            </a:pPr>
            <a:endParaRPr lang="en-US" sz="1600" kern="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27318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1200"/>
            <a:ext cx="9144000" cy="1422400"/>
          </a:xfrm>
        </p:spPr>
        <p:txBody>
          <a:bodyPr/>
          <a:lstStyle/>
          <a:p>
            <a:pPr eaLnBrk="1" hangingPunct="1">
              <a:lnSpc>
                <a:spcPct val="85000"/>
              </a:lnSpc>
            </a:pPr>
            <a:r>
              <a:rPr lang="en-US" altLang="en-US" dirty="0">
                <a:ea typeface="ＭＳ Ｐゴシック" panose="020B0600070205080204" pitchFamily="34" charset="-128"/>
              </a:rPr>
              <a:t>FY21 Accomplishment 4:</a:t>
            </a:r>
            <a:br>
              <a:rPr lang="en-US" altLang="en-US" dirty="0">
                <a:ea typeface="ＭＳ Ｐゴシック" panose="020B0600070205080204" pitchFamily="34" charset="-128"/>
              </a:rPr>
            </a:br>
            <a:r>
              <a:rPr lang="en-US" sz="2400" dirty="0"/>
              <a:t>CO2 and Atmospheric Deposition</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pic>
        <p:nvPicPr>
          <p:cNvPr id="4" name="Content Placeholder 3">
            <a:extLst>
              <a:ext uri="{FF2B5EF4-FFF2-40B4-BE49-F238E27FC236}">
                <a16:creationId xmlns:a16="http://schemas.microsoft.com/office/drawing/2014/main" id="{71E31308-6032-4A41-8BB9-4768D6804641}"/>
              </a:ext>
            </a:extLst>
          </p:cNvPr>
          <p:cNvPicPr>
            <a:picLocks/>
          </p:cNvPicPr>
          <p:nvPr/>
        </p:nvPicPr>
        <p:blipFill>
          <a:blip r:embed="rId2">
            <a:extLst>
              <a:ext uri="{28A0092B-C50C-407E-A947-70E740481C1C}">
                <a14:useLocalDpi xmlns:a14="http://schemas.microsoft.com/office/drawing/2010/main" val="0"/>
              </a:ext>
            </a:extLst>
          </a:blip>
          <a:srcRect/>
          <a:stretch>
            <a:fillRect/>
          </a:stretch>
        </p:blipFill>
        <p:spPr bwMode="auto">
          <a:xfrm>
            <a:off x="3886200" y="1940250"/>
            <a:ext cx="5109882" cy="3842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a:extLst>
              <a:ext uri="{FF2B5EF4-FFF2-40B4-BE49-F238E27FC236}">
                <a16:creationId xmlns:a16="http://schemas.microsoft.com/office/drawing/2014/main" id="{8D5D32DF-1AC5-44AC-B41E-7BD776042EA8}"/>
              </a:ext>
            </a:extLst>
          </p:cNvPr>
          <p:cNvSpPr txBox="1">
            <a:spLocks/>
          </p:cNvSpPr>
          <p:nvPr/>
        </p:nvSpPr>
        <p:spPr bwMode="auto">
          <a:xfrm>
            <a:off x="158082" y="1933575"/>
            <a:ext cx="3728118" cy="3849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anose="05000000000000000000" pitchFamily="2" charset="2"/>
              <a:buChar char="§"/>
              <a:defRPr sz="28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SzPct val="75000"/>
              <a:buFont typeface="Arial" panose="020B0604020202020204" pitchFamily="34" charset="0"/>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SzPct val="75000"/>
              <a:buFont typeface="Wingdings 3" panose="05040102010807070707" pitchFamily="18" charset="2"/>
              <a:buChar char="w"/>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SzPct val="50000"/>
              <a:buFont typeface="Wingdings" panose="05000000000000000000" pitchFamily="2" charset="2"/>
              <a:buChar char="¡"/>
              <a:defRPr>
                <a:solidFill>
                  <a:schemeClr val="tx1"/>
                </a:solidFill>
                <a:latin typeface="+mn-lt"/>
                <a:ea typeface="ＭＳ Ｐゴシック" charset="-128"/>
              </a:defRPr>
            </a:lvl5pPr>
            <a:lvl6pPr marL="2514600" indent="-228600" algn="l" rtl="0" fontAlgn="base">
              <a:spcBef>
                <a:spcPct val="20000"/>
              </a:spcBef>
              <a:spcAft>
                <a:spcPct val="0"/>
              </a:spcAft>
              <a:buSzPct val="50000"/>
              <a:buFont typeface="Wingdings" pitchFamily="2" charset="2"/>
              <a:buChar char="¡"/>
              <a:defRPr>
                <a:solidFill>
                  <a:schemeClr val="tx1"/>
                </a:solidFill>
                <a:latin typeface="+mn-lt"/>
              </a:defRPr>
            </a:lvl6pPr>
            <a:lvl7pPr marL="2971800" indent="-228600" algn="l" rtl="0" fontAlgn="base">
              <a:spcBef>
                <a:spcPct val="20000"/>
              </a:spcBef>
              <a:spcAft>
                <a:spcPct val="0"/>
              </a:spcAft>
              <a:buSzPct val="50000"/>
              <a:buFont typeface="Wingdings" pitchFamily="2" charset="2"/>
              <a:buChar char="¡"/>
              <a:defRPr>
                <a:solidFill>
                  <a:schemeClr val="tx1"/>
                </a:solidFill>
                <a:latin typeface="+mn-lt"/>
              </a:defRPr>
            </a:lvl7pPr>
            <a:lvl8pPr marL="3429000" indent="-228600" algn="l" rtl="0" fontAlgn="base">
              <a:spcBef>
                <a:spcPct val="20000"/>
              </a:spcBef>
              <a:spcAft>
                <a:spcPct val="0"/>
              </a:spcAft>
              <a:buSzPct val="50000"/>
              <a:buFont typeface="Wingdings" pitchFamily="2" charset="2"/>
              <a:buChar char="¡"/>
              <a:defRPr>
                <a:solidFill>
                  <a:schemeClr val="tx1"/>
                </a:solidFill>
                <a:latin typeface="+mn-lt"/>
              </a:defRPr>
            </a:lvl8pPr>
            <a:lvl9pPr marL="3886200" indent="-228600" algn="l" rtl="0" fontAlgn="base">
              <a:spcBef>
                <a:spcPct val="20000"/>
              </a:spcBef>
              <a:spcAft>
                <a:spcPct val="0"/>
              </a:spcAft>
              <a:buSzPct val="50000"/>
              <a:buFont typeface="Wingdings" pitchFamily="2" charset="2"/>
              <a:buChar char="¡"/>
              <a:defRPr>
                <a:solidFill>
                  <a:schemeClr val="tx1"/>
                </a:solidFill>
                <a:latin typeface="+mn-lt"/>
              </a:defRPr>
            </a:lvl9pPr>
          </a:lstStyle>
          <a:p>
            <a:pPr>
              <a:buFont typeface="Arial" panose="020B0604020202020204" pitchFamily="34" charset="0"/>
              <a:buChar char="•"/>
            </a:pPr>
            <a:r>
              <a:rPr lang="en-US" sz="2000" kern="0" dirty="0">
                <a:latin typeface="Arial" panose="020B0604020202020204" pitchFamily="34" charset="0"/>
                <a:ea typeface="Calibri" panose="020F0502020204030204" pitchFamily="34" charset="0"/>
                <a:cs typeface="Arial" panose="020B0604020202020204" pitchFamily="34" charset="0"/>
              </a:rPr>
              <a:t>Atmospheric deposition: either dry or wet deposition (rain or snow) of pollutants contribute to the mass loading of a pollutant. </a:t>
            </a:r>
          </a:p>
          <a:p>
            <a:pPr>
              <a:buFont typeface="Arial" panose="020B0604020202020204" pitchFamily="34" charset="0"/>
              <a:buChar char="•"/>
            </a:pPr>
            <a:r>
              <a:rPr lang="en-US" sz="2000" kern="0" dirty="0">
                <a:latin typeface="Arial" panose="020B0604020202020204" pitchFamily="34" charset="0"/>
                <a:ea typeface="Calibri" panose="020F0502020204030204" pitchFamily="34" charset="0"/>
                <a:cs typeface="Arial" panose="020B0604020202020204" pitchFamily="34" charset="0"/>
              </a:rPr>
              <a:t>Dry deposition can include dust or particle transport associated with the pollutant. </a:t>
            </a:r>
          </a:p>
          <a:p>
            <a:pPr>
              <a:buFont typeface="Arial" panose="020B0604020202020204" pitchFamily="34" charset="0"/>
              <a:buChar char="•"/>
            </a:pPr>
            <a:r>
              <a:rPr lang="en-US" sz="2000" kern="0" dirty="0">
                <a:latin typeface="Arial" panose="020B0604020202020204" pitchFamily="34" charset="0"/>
                <a:ea typeface="Calibri" panose="020F0502020204030204" pitchFamily="34" charset="0"/>
                <a:cs typeface="Arial" panose="020B0604020202020204" pitchFamily="34" charset="0"/>
              </a:rPr>
              <a:t>The processes of atmospheric deposition include any state variables in CE-QUAL-W2 (such as N, P, and Hg) .</a:t>
            </a:r>
            <a:endParaRPr lang="en-US" sz="2000" kern="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62691132"/>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1200"/>
            <a:ext cx="9144000" cy="1422400"/>
          </a:xfrm>
        </p:spPr>
        <p:txBody>
          <a:bodyPr/>
          <a:lstStyle/>
          <a:p>
            <a:pPr eaLnBrk="1" hangingPunct="1">
              <a:lnSpc>
                <a:spcPct val="85000"/>
              </a:lnSpc>
            </a:pPr>
            <a:r>
              <a:rPr lang="en-US" altLang="en-US" dirty="0">
                <a:ea typeface="ＭＳ Ｐゴシック" panose="020B0600070205080204" pitchFamily="34" charset="-128"/>
              </a:rPr>
              <a:t>FY21 Accomplishment 5: </a:t>
            </a:r>
            <a:br>
              <a:rPr lang="en-US" altLang="en-US" dirty="0">
                <a:ea typeface="ＭＳ Ｐゴシック" panose="020B0600070205080204" pitchFamily="34" charset="-128"/>
              </a:rPr>
            </a:br>
            <a:r>
              <a:rPr lang="en-US" sz="2400" dirty="0">
                <a:ea typeface="ＭＳ Ｐゴシック" pitchFamily="34" charset="-128"/>
              </a:rPr>
              <a:t>Organic Carbon Constituents</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graphicFrame>
        <p:nvGraphicFramePr>
          <p:cNvPr id="4" name="Object 3">
            <a:extLst>
              <a:ext uri="{FF2B5EF4-FFF2-40B4-BE49-F238E27FC236}">
                <a16:creationId xmlns:a16="http://schemas.microsoft.com/office/drawing/2014/main" id="{3227AFF5-F05B-4376-B85C-ADF5BA74E8B2}"/>
              </a:ext>
            </a:extLst>
          </p:cNvPr>
          <p:cNvGraphicFramePr>
            <a:graphicFrameLocks noChangeAspect="1"/>
          </p:cNvGraphicFramePr>
          <p:nvPr>
            <p:extLst>
              <p:ext uri="{D42A27DB-BD31-4B8C-83A1-F6EECF244321}">
                <p14:modId xmlns:p14="http://schemas.microsoft.com/office/powerpoint/2010/main" val="226522947"/>
              </p:ext>
            </p:extLst>
          </p:nvPr>
        </p:nvGraphicFramePr>
        <p:xfrm>
          <a:off x="67349" y="1518312"/>
          <a:ext cx="4775200" cy="1758950"/>
        </p:xfrm>
        <a:graphic>
          <a:graphicData uri="http://schemas.openxmlformats.org/presentationml/2006/ole">
            <mc:AlternateContent xmlns:mc="http://schemas.openxmlformats.org/markup-compatibility/2006">
              <mc:Choice xmlns:v="urn:schemas-microsoft-com:vml" Requires="v">
                <p:oleObj spid="_x0000_s2069" name="Visio" r:id="rId3" imgW="4787836" imgH="1752600" progId="Visio.Drawing.15">
                  <p:embed/>
                </p:oleObj>
              </mc:Choice>
              <mc:Fallback>
                <p:oleObj name="Visio" r:id="rId3" imgW="4787836" imgH="1752600" progId="Visio.Drawing.15">
                  <p:embed/>
                  <p:pic>
                    <p:nvPicPr>
                      <p:cNvPr id="4" name="Object 3">
                        <a:extLst>
                          <a:ext uri="{FF2B5EF4-FFF2-40B4-BE49-F238E27FC236}">
                            <a16:creationId xmlns:a16="http://schemas.microsoft.com/office/drawing/2014/main" id="{3227AFF5-F05B-4376-B85C-ADF5BA74E8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49" y="1518312"/>
                        <a:ext cx="4775200" cy="1758950"/>
                      </a:xfrm>
                      <a:prstGeom prst="rect">
                        <a:avLst/>
                      </a:prstGeom>
                      <a:solidFill>
                        <a:schemeClr val="accent5">
                          <a:lumMod val="90000"/>
                        </a:schemeClr>
                      </a:solidFill>
                    </p:spPr>
                  </p:pic>
                </p:oleObj>
              </mc:Fallback>
            </mc:AlternateContent>
          </a:graphicData>
        </a:graphic>
      </p:graphicFrame>
      <p:graphicFrame>
        <p:nvGraphicFramePr>
          <p:cNvPr id="5" name="Object 4">
            <a:extLst>
              <a:ext uri="{FF2B5EF4-FFF2-40B4-BE49-F238E27FC236}">
                <a16:creationId xmlns:a16="http://schemas.microsoft.com/office/drawing/2014/main" id="{45604B5F-1C3B-4403-BE98-9FCB6FD56B87}"/>
              </a:ext>
            </a:extLst>
          </p:cNvPr>
          <p:cNvGraphicFramePr>
            <a:graphicFrameLocks noChangeAspect="1"/>
          </p:cNvGraphicFramePr>
          <p:nvPr>
            <p:extLst>
              <p:ext uri="{D42A27DB-BD31-4B8C-83A1-F6EECF244321}">
                <p14:modId xmlns:p14="http://schemas.microsoft.com/office/powerpoint/2010/main" val="3924129129"/>
              </p:ext>
            </p:extLst>
          </p:nvPr>
        </p:nvGraphicFramePr>
        <p:xfrm>
          <a:off x="5107901" y="1511962"/>
          <a:ext cx="3968750" cy="1771650"/>
        </p:xfrm>
        <a:graphic>
          <a:graphicData uri="http://schemas.openxmlformats.org/presentationml/2006/ole">
            <mc:AlternateContent xmlns:mc="http://schemas.openxmlformats.org/markup-compatibility/2006">
              <mc:Choice xmlns:v="urn:schemas-microsoft-com:vml" Requires="v">
                <p:oleObj spid="_x0000_s2070" name="Visio" r:id="rId5" imgW="3968793" imgH="1752600" progId="Visio.Drawing.15">
                  <p:embed/>
                </p:oleObj>
              </mc:Choice>
              <mc:Fallback>
                <p:oleObj name="Visio" r:id="rId5" imgW="3968793" imgH="1752600" progId="Visio.Drawing.15">
                  <p:embed/>
                  <p:pic>
                    <p:nvPicPr>
                      <p:cNvPr id="5" name="Object 4">
                        <a:extLst>
                          <a:ext uri="{FF2B5EF4-FFF2-40B4-BE49-F238E27FC236}">
                            <a16:creationId xmlns:a16="http://schemas.microsoft.com/office/drawing/2014/main" id="{45604B5F-1C3B-4403-BE98-9FCB6FD56B8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07901" y="1511962"/>
                        <a:ext cx="3968750" cy="1771650"/>
                      </a:xfrm>
                      <a:prstGeom prst="rect">
                        <a:avLst/>
                      </a:prstGeom>
                      <a:solidFill>
                        <a:schemeClr val="accent5">
                          <a:lumMod val="90000"/>
                        </a:schemeClr>
                      </a:solidFill>
                    </p:spPr>
                  </p:pic>
                </p:oleObj>
              </mc:Fallback>
            </mc:AlternateContent>
          </a:graphicData>
        </a:graphic>
      </p:graphicFrame>
      <p:graphicFrame>
        <p:nvGraphicFramePr>
          <p:cNvPr id="6" name="Object 5">
            <a:extLst>
              <a:ext uri="{FF2B5EF4-FFF2-40B4-BE49-F238E27FC236}">
                <a16:creationId xmlns:a16="http://schemas.microsoft.com/office/drawing/2014/main" id="{37D25DB4-D63B-4DB2-8FF4-6C6476464AC1}"/>
              </a:ext>
            </a:extLst>
          </p:cNvPr>
          <p:cNvGraphicFramePr>
            <a:graphicFrameLocks noChangeAspect="1"/>
          </p:cNvGraphicFramePr>
          <p:nvPr>
            <p:extLst>
              <p:ext uri="{D42A27DB-BD31-4B8C-83A1-F6EECF244321}">
                <p14:modId xmlns:p14="http://schemas.microsoft.com/office/powerpoint/2010/main" val="4176173915"/>
              </p:ext>
            </p:extLst>
          </p:nvPr>
        </p:nvGraphicFramePr>
        <p:xfrm>
          <a:off x="62826" y="3400425"/>
          <a:ext cx="4699000" cy="1758950"/>
        </p:xfrm>
        <a:graphic>
          <a:graphicData uri="http://schemas.openxmlformats.org/presentationml/2006/ole">
            <mc:AlternateContent xmlns:mc="http://schemas.openxmlformats.org/markup-compatibility/2006">
              <mc:Choice xmlns:v="urn:schemas-microsoft-com:vml" Requires="v">
                <p:oleObj spid="_x0000_s2071" name="Visio" r:id="rId7" imgW="4673660" imgH="1752600" progId="Visio.Drawing.15">
                  <p:embed/>
                </p:oleObj>
              </mc:Choice>
              <mc:Fallback>
                <p:oleObj name="Visio" r:id="rId7" imgW="4673660" imgH="1752600" progId="Visio.Drawing.15">
                  <p:embed/>
                  <p:pic>
                    <p:nvPicPr>
                      <p:cNvPr id="6" name="Object 5">
                        <a:extLst>
                          <a:ext uri="{FF2B5EF4-FFF2-40B4-BE49-F238E27FC236}">
                            <a16:creationId xmlns:a16="http://schemas.microsoft.com/office/drawing/2014/main" id="{37D25DB4-D63B-4DB2-8FF4-6C6476464AC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826" y="3400425"/>
                        <a:ext cx="4699000" cy="1758950"/>
                      </a:xfrm>
                      <a:prstGeom prst="rect">
                        <a:avLst/>
                      </a:prstGeom>
                      <a:solidFill>
                        <a:schemeClr val="accent5">
                          <a:lumMod val="90000"/>
                        </a:schemeClr>
                      </a:solidFill>
                    </p:spPr>
                  </p:pic>
                </p:oleObj>
              </mc:Fallback>
            </mc:AlternateContent>
          </a:graphicData>
        </a:graphic>
      </p:graphicFrame>
      <p:graphicFrame>
        <p:nvGraphicFramePr>
          <p:cNvPr id="7" name="Object 6">
            <a:extLst>
              <a:ext uri="{FF2B5EF4-FFF2-40B4-BE49-F238E27FC236}">
                <a16:creationId xmlns:a16="http://schemas.microsoft.com/office/drawing/2014/main" id="{5876A959-C695-49E3-AE64-1E7DEB8888A8}"/>
              </a:ext>
            </a:extLst>
          </p:cNvPr>
          <p:cNvGraphicFramePr>
            <a:graphicFrameLocks noChangeAspect="1"/>
          </p:cNvGraphicFramePr>
          <p:nvPr>
            <p:extLst>
              <p:ext uri="{D42A27DB-BD31-4B8C-83A1-F6EECF244321}">
                <p14:modId xmlns:p14="http://schemas.microsoft.com/office/powerpoint/2010/main" val="530474521"/>
              </p:ext>
            </p:extLst>
          </p:nvPr>
        </p:nvGraphicFramePr>
        <p:xfrm>
          <a:off x="464224" y="5339688"/>
          <a:ext cx="3981450" cy="1136650"/>
        </p:xfrm>
        <a:graphic>
          <a:graphicData uri="http://schemas.openxmlformats.org/presentationml/2006/ole">
            <mc:AlternateContent xmlns:mc="http://schemas.openxmlformats.org/markup-compatibility/2006">
              <mc:Choice xmlns:v="urn:schemas-microsoft-com:vml" Requires="v">
                <p:oleObj spid="_x0000_s2072" name="Visio" r:id="rId9" imgW="4000489" imgH="1130390" progId="Visio.Drawing.15">
                  <p:embed/>
                </p:oleObj>
              </mc:Choice>
              <mc:Fallback>
                <p:oleObj name="Visio" r:id="rId9" imgW="4000489" imgH="1130390" progId="Visio.Drawing.15">
                  <p:embed/>
                  <p:pic>
                    <p:nvPicPr>
                      <p:cNvPr id="7" name="Object 6">
                        <a:extLst>
                          <a:ext uri="{FF2B5EF4-FFF2-40B4-BE49-F238E27FC236}">
                            <a16:creationId xmlns:a16="http://schemas.microsoft.com/office/drawing/2014/main" id="{5876A959-C695-49E3-AE64-1E7DEB8888A8}"/>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64224" y="5339688"/>
                        <a:ext cx="3981450" cy="1136650"/>
                      </a:xfrm>
                      <a:prstGeom prst="rect">
                        <a:avLst/>
                      </a:prstGeom>
                      <a:solidFill>
                        <a:schemeClr val="accent5">
                          <a:lumMod val="90000"/>
                        </a:schemeClr>
                      </a:solidFill>
                    </p:spPr>
                  </p:pic>
                </p:oleObj>
              </mc:Fallback>
            </mc:AlternateContent>
          </a:graphicData>
        </a:graphic>
      </p:graphicFrame>
      <p:graphicFrame>
        <p:nvGraphicFramePr>
          <p:cNvPr id="8" name="Object 7">
            <a:extLst>
              <a:ext uri="{FF2B5EF4-FFF2-40B4-BE49-F238E27FC236}">
                <a16:creationId xmlns:a16="http://schemas.microsoft.com/office/drawing/2014/main" id="{2E102972-13EF-44DC-88D8-3F20DE7F44EF}"/>
              </a:ext>
            </a:extLst>
          </p:cNvPr>
          <p:cNvGraphicFramePr>
            <a:graphicFrameLocks noChangeAspect="1"/>
          </p:cNvGraphicFramePr>
          <p:nvPr>
            <p:extLst>
              <p:ext uri="{D42A27DB-BD31-4B8C-83A1-F6EECF244321}">
                <p14:modId xmlns:p14="http://schemas.microsoft.com/office/powerpoint/2010/main" val="3288528226"/>
              </p:ext>
            </p:extLst>
          </p:nvPr>
        </p:nvGraphicFramePr>
        <p:xfrm>
          <a:off x="4866601" y="3657600"/>
          <a:ext cx="4210050" cy="2562225"/>
        </p:xfrm>
        <a:graphic>
          <a:graphicData uri="http://schemas.openxmlformats.org/presentationml/2006/ole">
            <mc:AlternateContent xmlns:mc="http://schemas.openxmlformats.org/markup-compatibility/2006">
              <mc:Choice xmlns:v="urn:schemas-microsoft-com:vml" Requires="v">
                <p:oleObj spid="_x0000_s2073" r:id="rId11" imgW="4248111" imgH="2546305" progId="Visio.Drawing.15">
                  <p:embed/>
                </p:oleObj>
              </mc:Choice>
              <mc:Fallback>
                <p:oleObj r:id="rId11" imgW="4248111" imgH="2546305" progId="Visio.Drawing.15">
                  <p:embed/>
                  <p:pic>
                    <p:nvPicPr>
                      <p:cNvPr id="8" name="Object 7">
                        <a:extLst>
                          <a:ext uri="{FF2B5EF4-FFF2-40B4-BE49-F238E27FC236}">
                            <a16:creationId xmlns:a16="http://schemas.microsoft.com/office/drawing/2014/main" id="{2E102972-13EF-44DC-88D8-3F20DE7F44E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866601" y="3657600"/>
                        <a:ext cx="4210050" cy="2562225"/>
                      </a:xfrm>
                      <a:prstGeom prst="rect">
                        <a:avLst/>
                      </a:prstGeom>
                      <a:solidFill>
                        <a:schemeClr val="accent5">
                          <a:lumMod val="75000"/>
                        </a:schemeClr>
                      </a:solidFill>
                    </p:spPr>
                  </p:pic>
                </p:oleObj>
              </mc:Fallback>
            </mc:AlternateContent>
          </a:graphicData>
        </a:graphic>
      </p:graphicFrame>
    </p:spTree>
    <p:extLst>
      <p:ext uri="{BB962C8B-B14F-4D97-AF65-F5344CB8AC3E}">
        <p14:creationId xmlns:p14="http://schemas.microsoft.com/office/powerpoint/2010/main" val="1095527091"/>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1200"/>
            <a:ext cx="9144000" cy="1422400"/>
          </a:xfrm>
        </p:spPr>
        <p:txBody>
          <a:bodyPr/>
          <a:lstStyle/>
          <a:p>
            <a:pPr eaLnBrk="1" hangingPunct="1">
              <a:lnSpc>
                <a:spcPct val="85000"/>
              </a:lnSpc>
            </a:pPr>
            <a:r>
              <a:rPr lang="en-US" altLang="en-US" dirty="0">
                <a:ea typeface="ＭＳ Ｐゴシック" panose="020B0600070205080204" pitchFamily="34" charset="-128"/>
              </a:rPr>
              <a:t>FY21 Accomplishment 6:</a:t>
            </a:r>
            <a:br>
              <a:rPr lang="en-US" altLang="en-US" dirty="0">
                <a:ea typeface="ＭＳ Ｐゴシック" panose="020B0600070205080204" pitchFamily="34" charset="-128"/>
              </a:rPr>
            </a:br>
            <a:r>
              <a:rPr lang="en-US" altLang="en-US" sz="2400" b="1" dirty="0">
                <a:ea typeface="ＭＳ Ｐゴシック" panose="020B0600070205080204" pitchFamily="34" charset="-128"/>
              </a:rPr>
              <a:t>Sediment Diagenesis Module</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4" name="Content Placeholder 2">
            <a:extLst>
              <a:ext uri="{FF2B5EF4-FFF2-40B4-BE49-F238E27FC236}">
                <a16:creationId xmlns:a16="http://schemas.microsoft.com/office/drawing/2014/main" id="{8C57CECE-85F2-4397-A70D-FDD2287C6A73}"/>
              </a:ext>
            </a:extLst>
          </p:cNvPr>
          <p:cNvSpPr>
            <a:spLocks noGrp="1"/>
          </p:cNvSpPr>
          <p:nvPr>
            <p:ph idx="1"/>
          </p:nvPr>
        </p:nvSpPr>
        <p:spPr>
          <a:xfrm>
            <a:off x="-2818" y="1910385"/>
            <a:ext cx="4262087" cy="4562609"/>
          </a:xfrm>
        </p:spPr>
        <p:txBody>
          <a:bodyPr>
            <a:normAutofit fontScale="62500" lnSpcReduction="20000"/>
          </a:bodyPr>
          <a:lstStyle/>
          <a:p>
            <a:r>
              <a:rPr lang="en-US" sz="2600" b="1" dirty="0">
                <a:latin typeface="Arial" panose="020B0604020202020204" pitchFamily="34" charset="0"/>
                <a:cs typeface="Arial" panose="020B0604020202020204" pitchFamily="34" charset="0"/>
              </a:rPr>
              <a:t>Inputs: csv format</a:t>
            </a:r>
          </a:p>
          <a:p>
            <a:r>
              <a:rPr lang="en-US" sz="2600" dirty="0">
                <a:latin typeface="Arial" panose="020B0604020202020204" pitchFamily="34" charset="0"/>
                <a:cs typeface="Arial" panose="020B0604020202020204" pitchFamily="34" charset="0"/>
              </a:rPr>
              <a:t>Outputs: Bottom layer and averaged outputs</a:t>
            </a:r>
          </a:p>
          <a:p>
            <a:r>
              <a:rPr lang="en-US" sz="2600" dirty="0">
                <a:latin typeface="Arial" panose="020B0604020202020204" pitchFamily="34" charset="0"/>
                <a:cs typeface="Arial" panose="020B0604020202020204" pitchFamily="34" charset="0"/>
              </a:rPr>
              <a:t>Simplified computations to steady-state</a:t>
            </a:r>
          </a:p>
          <a:p>
            <a:pPr>
              <a:spcBef>
                <a:spcPts val="0"/>
              </a:spcBef>
            </a:pPr>
            <a:r>
              <a:rPr lang="en-US" sz="2600" kern="0" dirty="0">
                <a:effectLst/>
                <a:latin typeface="Arial" panose="020B0604020202020204" pitchFamily="34" charset="0"/>
                <a:ea typeface="DengXian" panose="02010600030101010101" pitchFamily="2" charset="-122"/>
                <a:cs typeface="Arial" panose="020B0604020202020204" pitchFamily="34" charset="0"/>
              </a:rPr>
              <a:t>Add SOD and sediment fluxes for all water column layers</a:t>
            </a:r>
            <a:r>
              <a:rPr lang="en-US" sz="2600" kern="0" dirty="0">
                <a:latin typeface="Arial" panose="020B0604020202020204" pitchFamily="34" charset="0"/>
                <a:ea typeface="DengXian" panose="02010600030101010101" pitchFamily="2" charset="-122"/>
                <a:cs typeface="Arial" panose="020B0604020202020204" pitchFamily="34" charset="0"/>
              </a:rPr>
              <a:t> </a:t>
            </a:r>
            <a:endParaRPr lang="en-US" sz="2600" kern="100" dirty="0">
              <a:effectLst/>
              <a:latin typeface="Arial" panose="020B0604020202020204" pitchFamily="34" charset="0"/>
              <a:ea typeface="DengXian" panose="02010600030101010101" pitchFamily="2" charset="-122"/>
              <a:cs typeface="Arial" panose="020B0604020202020204" pitchFamily="34" charset="0"/>
            </a:endParaRPr>
          </a:p>
          <a:p>
            <a:pPr>
              <a:spcBef>
                <a:spcPts val="0"/>
              </a:spcBef>
            </a:pPr>
            <a:r>
              <a:rPr lang="en-US" sz="2600" kern="0" dirty="0">
                <a:effectLst/>
                <a:latin typeface="Arial" panose="020B0604020202020204" pitchFamily="34" charset="0"/>
                <a:ea typeface="DengXian" panose="02010600030101010101" pitchFamily="2" charset="-122"/>
                <a:cs typeface="Arial" panose="020B0604020202020204" pitchFamily="34" charset="0"/>
              </a:rPr>
              <a:t>Add initial conditions for NO3 in sediment layers (layers 1 and 2)</a:t>
            </a:r>
            <a:endParaRPr lang="en-US" sz="2600" kern="100" dirty="0">
              <a:effectLst/>
              <a:latin typeface="Arial" panose="020B0604020202020204" pitchFamily="34" charset="0"/>
              <a:ea typeface="DengXian" panose="02010600030101010101" pitchFamily="2" charset="-122"/>
              <a:cs typeface="Arial" panose="020B0604020202020204" pitchFamily="34" charset="0"/>
            </a:endParaRPr>
          </a:p>
          <a:p>
            <a:pPr>
              <a:spcBef>
                <a:spcPts val="0"/>
              </a:spcBef>
            </a:pPr>
            <a:r>
              <a:rPr lang="en-US" sz="2600" kern="0" dirty="0">
                <a:effectLst/>
                <a:latin typeface="Arial" panose="020B0604020202020204" pitchFamily="34" charset="0"/>
                <a:ea typeface="DengXian" panose="02010600030101010101" pitchFamily="2" charset="-122"/>
                <a:cs typeface="Arial" panose="020B0604020202020204" pitchFamily="34" charset="0"/>
              </a:rPr>
              <a:t>Add </a:t>
            </a:r>
            <a:r>
              <a:rPr lang="en-US" sz="2600" kern="0" dirty="0">
                <a:latin typeface="Arial" panose="020B0604020202020204" pitchFamily="34" charset="0"/>
                <a:ea typeface="DengXian" panose="02010600030101010101" pitchFamily="2" charset="-122"/>
                <a:cs typeface="Arial" panose="020B0604020202020204" pitchFamily="34" charset="0"/>
              </a:rPr>
              <a:t>an </a:t>
            </a:r>
            <a:r>
              <a:rPr lang="en-US" sz="2600" kern="0" dirty="0">
                <a:effectLst/>
                <a:latin typeface="Arial" panose="020B0604020202020204" pitchFamily="34" charset="0"/>
                <a:ea typeface="DengXian" panose="02010600030101010101" pitchFamily="2" charset="-122"/>
                <a:cs typeface="Arial" panose="020B0604020202020204" pitchFamily="34" charset="0"/>
              </a:rPr>
              <a:t>averaged SOD and sediment fluxes into the output for each segment</a:t>
            </a:r>
            <a:endParaRPr lang="en-US" sz="2600" kern="100" dirty="0">
              <a:effectLst/>
              <a:latin typeface="Arial" panose="020B0604020202020204" pitchFamily="34" charset="0"/>
              <a:ea typeface="DengXian" panose="02010600030101010101" pitchFamily="2" charset="-122"/>
              <a:cs typeface="Arial" panose="020B0604020202020204" pitchFamily="34" charset="0"/>
            </a:endParaRPr>
          </a:p>
          <a:p>
            <a:pPr>
              <a:spcBef>
                <a:spcPts val="0"/>
              </a:spcBef>
            </a:pPr>
            <a:r>
              <a:rPr lang="en-US" sz="2600" kern="0" dirty="0">
                <a:effectLst/>
                <a:latin typeface="Arial" panose="020B0604020202020204" pitchFamily="34" charset="0"/>
                <a:ea typeface="DengXian" panose="02010600030101010101" pitchFamily="2" charset="-122"/>
                <a:cs typeface="Arial" panose="020B0604020202020204" pitchFamily="34" charset="0"/>
              </a:rPr>
              <a:t>Add a subroutine for computing sediment POM and delete the corresponding parts in water-quality.f90 </a:t>
            </a:r>
            <a:endParaRPr lang="en-US" sz="2600" kern="100" dirty="0">
              <a:effectLst/>
              <a:latin typeface="Arial" panose="020B0604020202020204" pitchFamily="34" charset="0"/>
              <a:ea typeface="DengXian" panose="02010600030101010101" pitchFamily="2" charset="-122"/>
              <a:cs typeface="Arial" panose="020B0604020202020204" pitchFamily="34" charset="0"/>
            </a:endParaRPr>
          </a:p>
          <a:p>
            <a:pPr>
              <a:spcBef>
                <a:spcPts val="0"/>
              </a:spcBef>
            </a:pPr>
            <a:r>
              <a:rPr lang="en-US" sz="2600" kern="0" dirty="0">
                <a:effectLst/>
                <a:latin typeface="Arial" panose="020B0604020202020204" pitchFamily="34" charset="0"/>
                <a:ea typeface="DengXian" panose="02010600030101010101" pitchFamily="2" charset="-122"/>
                <a:cs typeface="Arial" panose="020B0604020202020204" pitchFamily="34" charset="0"/>
              </a:rPr>
              <a:t>Add sediment POM (POC, PON and POP) computation (</a:t>
            </a:r>
            <a:r>
              <a:rPr lang="en-US" sz="2600" kern="0" dirty="0">
                <a:solidFill>
                  <a:srgbClr val="0000FF"/>
                </a:solidFill>
                <a:effectLst/>
                <a:latin typeface="Arial" panose="020B0604020202020204" pitchFamily="34" charset="0"/>
                <a:ea typeface="DengXian" panose="02010600030101010101" pitchFamily="2" charset="-122"/>
                <a:cs typeface="Arial" panose="020B0604020202020204" pitchFamily="34" charset="0"/>
              </a:rPr>
              <a:t>Subroutine</a:t>
            </a:r>
            <a:r>
              <a:rPr lang="en-US" sz="2600" kern="0" dirty="0">
                <a:solidFill>
                  <a:srgbClr val="000000"/>
                </a:solidFill>
                <a:effectLst/>
                <a:latin typeface="Arial" panose="020B0604020202020204" pitchFamily="34" charset="0"/>
                <a:ea typeface="DengXian" panose="02010600030101010101" pitchFamily="2" charset="-122"/>
                <a:cs typeface="Arial" panose="020B0604020202020204" pitchFamily="34" charset="0"/>
              </a:rPr>
              <a:t> </a:t>
            </a:r>
            <a:r>
              <a:rPr lang="en-US" sz="2600" kern="0" dirty="0" err="1">
                <a:solidFill>
                  <a:srgbClr val="000000"/>
                </a:solidFill>
                <a:effectLst/>
                <a:latin typeface="Arial" panose="020B0604020202020204" pitchFamily="34" charset="0"/>
                <a:ea typeface="DengXian" panose="02010600030101010101" pitchFamily="2" charset="-122"/>
                <a:cs typeface="Arial" panose="020B0604020202020204" pitchFamily="34" charset="0"/>
              </a:rPr>
              <a:t>SedimentPOM</a:t>
            </a:r>
            <a:r>
              <a:rPr lang="en-US" sz="2600" kern="0" dirty="0">
                <a:effectLst/>
                <a:latin typeface="Arial" panose="020B0604020202020204" pitchFamily="34" charset="0"/>
                <a:ea typeface="DengXian" panose="02010600030101010101" pitchFamily="2" charset="-122"/>
                <a:cs typeface="Arial" panose="020B0604020202020204" pitchFamily="34" charset="0"/>
              </a:rPr>
              <a:t>)</a:t>
            </a:r>
          </a:p>
          <a:p>
            <a:pPr>
              <a:spcBef>
                <a:spcPts val="0"/>
              </a:spcBef>
            </a:pPr>
            <a:r>
              <a:rPr lang="en-US" sz="2600" kern="0" dirty="0">
                <a:effectLst/>
                <a:latin typeface="Arial" panose="020B0604020202020204" pitchFamily="34" charset="0"/>
                <a:cs typeface="Arial" panose="020B0604020202020204" pitchFamily="34" charset="0"/>
              </a:rPr>
              <a:t>Add the correction for calculating </a:t>
            </a:r>
            <a:r>
              <a:rPr lang="en-US" sz="2600" kern="0" dirty="0">
                <a:solidFill>
                  <a:srgbClr val="000000"/>
                </a:solidFill>
                <a:effectLst/>
                <a:latin typeface="Arial" panose="020B0604020202020204" pitchFamily="34" charset="0"/>
                <a:cs typeface="Arial" panose="020B0604020202020204" pitchFamily="34" charset="0"/>
              </a:rPr>
              <a:t>SD_W12</a:t>
            </a:r>
          </a:p>
          <a:p>
            <a:pPr>
              <a:spcBef>
                <a:spcPts val="0"/>
              </a:spcBef>
            </a:pPr>
            <a:r>
              <a:rPr lang="en-US" sz="2600" kern="0" dirty="0">
                <a:solidFill>
                  <a:srgbClr val="000000"/>
                </a:solidFill>
                <a:effectLst/>
                <a:latin typeface="Arial" panose="020B0604020202020204" pitchFamily="34" charset="0"/>
                <a:cs typeface="Arial" panose="020B0604020202020204" pitchFamily="34" charset="0"/>
              </a:rPr>
              <a:t>Add a correction for PO4 partitioning coefficient in layer 1</a:t>
            </a:r>
          </a:p>
          <a:p>
            <a:pPr>
              <a:spcBef>
                <a:spcPts val="0"/>
              </a:spcBef>
            </a:pPr>
            <a:r>
              <a:rPr lang="en-US" sz="2600" kern="0" dirty="0">
                <a:solidFill>
                  <a:srgbClr val="000000"/>
                </a:solidFill>
                <a:effectLst/>
                <a:latin typeface="Arial" panose="020B0604020202020204" pitchFamily="34" charset="0"/>
                <a:cs typeface="Arial" panose="020B0604020202020204" pitchFamily="34" charset="0"/>
              </a:rPr>
              <a:t>Add partitioning of sediment NH4</a:t>
            </a:r>
          </a:p>
          <a:p>
            <a:pPr>
              <a:spcBef>
                <a:spcPts val="0"/>
              </a:spcBef>
            </a:pPr>
            <a:r>
              <a:rPr lang="en-US" sz="2600" kern="0" dirty="0">
                <a:solidFill>
                  <a:srgbClr val="000000"/>
                </a:solidFill>
                <a:latin typeface="Arial" panose="020B0604020202020204" pitchFamily="34" charset="0"/>
                <a:cs typeface="Arial" panose="020B0604020202020204" pitchFamily="34" charset="0"/>
              </a:rPr>
              <a:t>Modify</a:t>
            </a:r>
            <a:r>
              <a:rPr lang="en-US" sz="2600" kern="0" dirty="0">
                <a:solidFill>
                  <a:srgbClr val="000000"/>
                </a:solidFill>
                <a:effectLst/>
                <a:latin typeface="Arial" panose="020B0604020202020204" pitchFamily="34" charset="0"/>
                <a:cs typeface="Arial" panose="020B0604020202020204" pitchFamily="34" charset="0"/>
              </a:rPr>
              <a:t> the numerical solution for CH4</a:t>
            </a:r>
            <a:endParaRPr lang="en-US" sz="2600" kern="100" dirty="0">
              <a:effectLst/>
              <a:latin typeface="Arial" panose="020B0604020202020204" pitchFamily="34" charset="0"/>
              <a:ea typeface="DengXian" panose="02010600030101010101" pitchFamily="2" charset="-122"/>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grpSp>
        <p:nvGrpSpPr>
          <p:cNvPr id="5" name="Group 4">
            <a:extLst>
              <a:ext uri="{FF2B5EF4-FFF2-40B4-BE49-F238E27FC236}">
                <a16:creationId xmlns:a16="http://schemas.microsoft.com/office/drawing/2014/main" id="{6683F6CA-2134-42D8-9910-309086CA4E09}"/>
              </a:ext>
            </a:extLst>
          </p:cNvPr>
          <p:cNvGrpSpPr/>
          <p:nvPr/>
        </p:nvGrpSpPr>
        <p:grpSpPr>
          <a:xfrm>
            <a:off x="4350479" y="1600200"/>
            <a:ext cx="4760138" cy="2906122"/>
            <a:chOff x="914400" y="1309818"/>
            <a:chExt cx="6346850" cy="3874830"/>
          </a:xfrm>
          <a:solidFill>
            <a:schemeClr val="accent1">
              <a:lumMod val="20000"/>
              <a:lumOff val="80000"/>
            </a:schemeClr>
          </a:solidFill>
        </p:grpSpPr>
        <p:sp>
          <p:nvSpPr>
            <p:cNvPr id="6" name="TextBox 5">
              <a:extLst>
                <a:ext uri="{FF2B5EF4-FFF2-40B4-BE49-F238E27FC236}">
                  <a16:creationId xmlns:a16="http://schemas.microsoft.com/office/drawing/2014/main" id="{6C9AC725-6C4A-423D-BCCC-D750F2712B80}"/>
                </a:ext>
              </a:extLst>
            </p:cNvPr>
            <p:cNvSpPr txBox="1"/>
            <p:nvPr/>
          </p:nvSpPr>
          <p:spPr>
            <a:xfrm>
              <a:off x="1280159" y="2764553"/>
              <a:ext cx="1852582" cy="400109"/>
            </a:xfrm>
            <a:prstGeom prst="rect">
              <a:avLst/>
            </a:prstGeom>
            <a:grpFill/>
          </p:spPr>
          <p:txBody>
            <a:bodyPr wrap="square" rtlCol="0">
              <a:spAutoFit/>
            </a:bodyPr>
            <a:lstStyle/>
            <a:p>
              <a:r>
                <a:rPr lang="en-US" sz="1350" b="1" dirty="0"/>
                <a:t>Water Column</a:t>
              </a:r>
            </a:p>
          </p:txBody>
        </p:sp>
        <p:sp>
          <p:nvSpPr>
            <p:cNvPr id="7" name="TextBox 6">
              <a:extLst>
                <a:ext uri="{FF2B5EF4-FFF2-40B4-BE49-F238E27FC236}">
                  <a16:creationId xmlns:a16="http://schemas.microsoft.com/office/drawing/2014/main" id="{95DB2706-6033-48B1-A0AF-C3D22BC6C9EE}"/>
                </a:ext>
              </a:extLst>
            </p:cNvPr>
            <p:cNvSpPr txBox="1"/>
            <p:nvPr/>
          </p:nvSpPr>
          <p:spPr>
            <a:xfrm>
              <a:off x="1280356" y="3971561"/>
              <a:ext cx="2743000" cy="400109"/>
            </a:xfrm>
            <a:prstGeom prst="rect">
              <a:avLst/>
            </a:prstGeom>
            <a:grpFill/>
          </p:spPr>
          <p:txBody>
            <a:bodyPr wrap="square" rtlCol="0">
              <a:spAutoFit/>
            </a:bodyPr>
            <a:lstStyle/>
            <a:p>
              <a:r>
                <a:rPr lang="en-US" sz="1350" b="1" dirty="0"/>
                <a:t>Active Sediment Layer</a:t>
              </a:r>
            </a:p>
          </p:txBody>
        </p:sp>
        <p:sp>
          <p:nvSpPr>
            <p:cNvPr id="8" name="TextBox 7">
              <a:extLst>
                <a:ext uri="{FF2B5EF4-FFF2-40B4-BE49-F238E27FC236}">
                  <a16:creationId xmlns:a16="http://schemas.microsoft.com/office/drawing/2014/main" id="{1FB04D79-F3A3-45BC-BF54-5C31539353D6}"/>
                </a:ext>
              </a:extLst>
            </p:cNvPr>
            <p:cNvSpPr txBox="1"/>
            <p:nvPr/>
          </p:nvSpPr>
          <p:spPr>
            <a:xfrm>
              <a:off x="1316736" y="4589780"/>
              <a:ext cx="2157981" cy="400109"/>
            </a:xfrm>
            <a:prstGeom prst="rect">
              <a:avLst/>
            </a:prstGeom>
            <a:grpFill/>
          </p:spPr>
          <p:txBody>
            <a:bodyPr wrap="square" rtlCol="0">
              <a:spAutoFit/>
            </a:bodyPr>
            <a:lstStyle/>
            <a:p>
              <a:r>
                <a:rPr lang="en-US" sz="1350" b="1" dirty="0"/>
                <a:t>Deep Sediments</a:t>
              </a:r>
            </a:p>
          </p:txBody>
        </p:sp>
        <p:sp>
          <p:nvSpPr>
            <p:cNvPr id="9" name="Rectangle 96">
              <a:extLst>
                <a:ext uri="{FF2B5EF4-FFF2-40B4-BE49-F238E27FC236}">
                  <a16:creationId xmlns:a16="http://schemas.microsoft.com/office/drawing/2014/main" id="{731B7C20-9441-45C1-B035-D5DB51D15559}"/>
                </a:ext>
              </a:extLst>
            </p:cNvPr>
            <p:cNvSpPr>
              <a:spLocks noChangeArrowheads="1"/>
            </p:cNvSpPr>
            <p:nvPr/>
          </p:nvSpPr>
          <p:spPr bwMode="auto">
            <a:xfrm>
              <a:off x="1316736" y="1835265"/>
              <a:ext cx="1280152" cy="2769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en-US" sz="1350" dirty="0"/>
                <a:t>Surface cell</a:t>
              </a:r>
            </a:p>
          </p:txBody>
        </p:sp>
        <p:sp>
          <p:nvSpPr>
            <p:cNvPr id="10" name="Rectangle 98">
              <a:extLst>
                <a:ext uri="{FF2B5EF4-FFF2-40B4-BE49-F238E27FC236}">
                  <a16:creationId xmlns:a16="http://schemas.microsoft.com/office/drawing/2014/main" id="{DCDBB059-D5BC-4A06-B0DE-02A38362198C}"/>
                </a:ext>
              </a:extLst>
            </p:cNvPr>
            <p:cNvSpPr>
              <a:spLocks noChangeArrowheads="1"/>
            </p:cNvSpPr>
            <p:nvPr/>
          </p:nvSpPr>
          <p:spPr bwMode="auto">
            <a:xfrm>
              <a:off x="1377284" y="3700204"/>
              <a:ext cx="1219591" cy="2769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en-US" sz="1350" dirty="0"/>
                <a:t>Bottom cell</a:t>
              </a:r>
            </a:p>
          </p:txBody>
        </p:sp>
        <p:sp>
          <p:nvSpPr>
            <p:cNvPr id="11" name="Line 18">
              <a:extLst>
                <a:ext uri="{FF2B5EF4-FFF2-40B4-BE49-F238E27FC236}">
                  <a16:creationId xmlns:a16="http://schemas.microsoft.com/office/drawing/2014/main" id="{F120B147-8037-4820-9566-BACDBA9A67C8}"/>
                </a:ext>
              </a:extLst>
            </p:cNvPr>
            <p:cNvSpPr>
              <a:spLocks noChangeShapeType="1"/>
            </p:cNvSpPr>
            <p:nvPr/>
          </p:nvSpPr>
          <p:spPr bwMode="auto">
            <a:xfrm>
              <a:off x="950976" y="1828800"/>
              <a:ext cx="2011680" cy="0"/>
            </a:xfrm>
            <a:prstGeom prst="line">
              <a:avLst/>
            </a:prstGeom>
            <a:grpFill/>
            <a:ln w="15875">
              <a:solidFill>
                <a:schemeClr val="tx1"/>
              </a:solidFill>
              <a:prstDash val="dash"/>
              <a:round/>
              <a:headEnd type="none" w="sm" len="sm"/>
              <a:tailEnd type="none" w="sm" len="sm"/>
            </a:ln>
          </p:spPr>
          <p:txBody>
            <a:bodyPr wrap="none" anchor="ctr"/>
            <a:lstStyle/>
            <a:p>
              <a:endParaRPr lang="en-US" sz="1350"/>
            </a:p>
          </p:txBody>
        </p:sp>
        <p:sp>
          <p:nvSpPr>
            <p:cNvPr id="12" name="Line 18">
              <a:extLst>
                <a:ext uri="{FF2B5EF4-FFF2-40B4-BE49-F238E27FC236}">
                  <a16:creationId xmlns:a16="http://schemas.microsoft.com/office/drawing/2014/main" id="{516805F2-4E87-4D41-B810-E454EF6B3ECF}"/>
                </a:ext>
              </a:extLst>
            </p:cNvPr>
            <p:cNvSpPr>
              <a:spLocks noChangeShapeType="1"/>
            </p:cNvSpPr>
            <p:nvPr/>
          </p:nvSpPr>
          <p:spPr bwMode="auto">
            <a:xfrm>
              <a:off x="914400" y="4029385"/>
              <a:ext cx="3108960" cy="0"/>
            </a:xfrm>
            <a:prstGeom prst="line">
              <a:avLst/>
            </a:prstGeom>
            <a:grpFill/>
            <a:ln w="15875">
              <a:solidFill>
                <a:schemeClr val="tx1"/>
              </a:solidFill>
              <a:prstDash val="dash"/>
              <a:round/>
              <a:headEnd type="none" w="sm" len="sm"/>
              <a:tailEnd type="none" w="sm" len="sm"/>
            </a:ln>
          </p:spPr>
          <p:txBody>
            <a:bodyPr wrap="none" anchor="ctr"/>
            <a:lstStyle/>
            <a:p>
              <a:endParaRPr lang="en-US" sz="1350"/>
            </a:p>
          </p:txBody>
        </p:sp>
        <p:sp>
          <p:nvSpPr>
            <p:cNvPr id="13" name="Line 18">
              <a:extLst>
                <a:ext uri="{FF2B5EF4-FFF2-40B4-BE49-F238E27FC236}">
                  <a16:creationId xmlns:a16="http://schemas.microsoft.com/office/drawing/2014/main" id="{EC9553AE-3291-45D2-9010-4729FB9A6F68}"/>
                </a:ext>
              </a:extLst>
            </p:cNvPr>
            <p:cNvSpPr>
              <a:spLocks noChangeShapeType="1"/>
            </p:cNvSpPr>
            <p:nvPr/>
          </p:nvSpPr>
          <p:spPr bwMode="auto">
            <a:xfrm>
              <a:off x="914400" y="4325112"/>
              <a:ext cx="3108960" cy="0"/>
            </a:xfrm>
            <a:prstGeom prst="line">
              <a:avLst/>
            </a:prstGeom>
            <a:grpFill/>
            <a:ln w="15875">
              <a:solidFill>
                <a:schemeClr val="tx1"/>
              </a:solidFill>
              <a:prstDash val="dash"/>
              <a:round/>
              <a:headEnd type="none" w="sm" len="sm"/>
              <a:tailEnd type="none" w="sm" len="sm"/>
            </a:ln>
          </p:spPr>
          <p:txBody>
            <a:bodyPr wrap="none" anchor="ctr"/>
            <a:lstStyle/>
            <a:p>
              <a:endParaRPr lang="en-US" sz="1350"/>
            </a:p>
          </p:txBody>
        </p:sp>
        <p:sp>
          <p:nvSpPr>
            <p:cNvPr id="14" name="Line 18">
              <a:extLst>
                <a:ext uri="{FF2B5EF4-FFF2-40B4-BE49-F238E27FC236}">
                  <a16:creationId xmlns:a16="http://schemas.microsoft.com/office/drawing/2014/main" id="{7A3FD281-5333-4AD0-88E2-1FFC8075E405}"/>
                </a:ext>
              </a:extLst>
            </p:cNvPr>
            <p:cNvSpPr>
              <a:spLocks noChangeShapeType="1"/>
            </p:cNvSpPr>
            <p:nvPr/>
          </p:nvSpPr>
          <p:spPr bwMode="auto">
            <a:xfrm>
              <a:off x="914400" y="5184648"/>
              <a:ext cx="3108960" cy="0"/>
            </a:xfrm>
            <a:prstGeom prst="line">
              <a:avLst/>
            </a:prstGeom>
            <a:grpFill/>
            <a:ln w="19050">
              <a:solidFill>
                <a:schemeClr val="tx1"/>
              </a:solidFill>
              <a:prstDash val="dash"/>
              <a:round/>
              <a:headEnd type="none" w="sm" len="sm"/>
              <a:tailEnd type="none" w="sm" len="sm"/>
            </a:ln>
          </p:spPr>
          <p:txBody>
            <a:bodyPr wrap="none" anchor="ctr"/>
            <a:lstStyle/>
            <a:p>
              <a:endParaRPr lang="en-US" sz="1350"/>
            </a:p>
          </p:txBody>
        </p:sp>
        <p:sp>
          <p:nvSpPr>
            <p:cNvPr id="15" name="Line 39">
              <a:extLst>
                <a:ext uri="{FF2B5EF4-FFF2-40B4-BE49-F238E27FC236}">
                  <a16:creationId xmlns:a16="http://schemas.microsoft.com/office/drawing/2014/main" id="{F267E8EB-4E4B-4C6C-ADA3-09A95622ED3C}"/>
                </a:ext>
              </a:extLst>
            </p:cNvPr>
            <p:cNvSpPr>
              <a:spLocks noChangeShapeType="1"/>
            </p:cNvSpPr>
            <p:nvPr/>
          </p:nvSpPr>
          <p:spPr bwMode="auto">
            <a:xfrm>
              <a:off x="1207008" y="1834825"/>
              <a:ext cx="0" cy="21945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16" name="Line 39">
              <a:extLst>
                <a:ext uri="{FF2B5EF4-FFF2-40B4-BE49-F238E27FC236}">
                  <a16:creationId xmlns:a16="http://schemas.microsoft.com/office/drawing/2014/main" id="{8AACD5F8-0E08-4C36-8221-B92263D971F1}"/>
                </a:ext>
              </a:extLst>
            </p:cNvPr>
            <p:cNvSpPr>
              <a:spLocks noChangeShapeType="1"/>
            </p:cNvSpPr>
            <p:nvPr/>
          </p:nvSpPr>
          <p:spPr bwMode="auto">
            <a:xfrm>
              <a:off x="1207008" y="3992809"/>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17" name="Line 39">
              <a:extLst>
                <a:ext uri="{FF2B5EF4-FFF2-40B4-BE49-F238E27FC236}">
                  <a16:creationId xmlns:a16="http://schemas.microsoft.com/office/drawing/2014/main" id="{F76D0944-AAD6-479B-AB8B-CC301102F969}"/>
                </a:ext>
              </a:extLst>
            </p:cNvPr>
            <p:cNvSpPr>
              <a:spLocks noChangeShapeType="1"/>
            </p:cNvSpPr>
            <p:nvPr/>
          </p:nvSpPr>
          <p:spPr bwMode="auto">
            <a:xfrm>
              <a:off x="1207008" y="4358569"/>
              <a:ext cx="0" cy="8229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18" name="Arc 17">
              <a:extLst>
                <a:ext uri="{FF2B5EF4-FFF2-40B4-BE49-F238E27FC236}">
                  <a16:creationId xmlns:a16="http://schemas.microsoft.com/office/drawing/2014/main" id="{88040D77-54D1-4275-A070-7B679579BCAF}"/>
                </a:ext>
              </a:extLst>
            </p:cNvPr>
            <p:cNvSpPr/>
            <p:nvPr/>
          </p:nvSpPr>
          <p:spPr>
            <a:xfrm>
              <a:off x="2194560" y="1527930"/>
              <a:ext cx="1280160" cy="1005412"/>
            </a:xfrm>
            <a:prstGeom prst="arc">
              <a:avLst/>
            </a:prstGeom>
            <a:grpFill/>
            <a:ln w="22225">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9" name="TextBox 18">
              <a:extLst>
                <a:ext uri="{FF2B5EF4-FFF2-40B4-BE49-F238E27FC236}">
                  <a16:creationId xmlns:a16="http://schemas.microsoft.com/office/drawing/2014/main" id="{4C858E03-BEBA-4074-B614-7BC903EC69CD}"/>
                </a:ext>
              </a:extLst>
            </p:cNvPr>
            <p:cNvSpPr txBox="1"/>
            <p:nvPr/>
          </p:nvSpPr>
          <p:spPr>
            <a:xfrm>
              <a:off x="2194560" y="1309818"/>
              <a:ext cx="671787" cy="400110"/>
            </a:xfrm>
            <a:prstGeom prst="rect">
              <a:avLst/>
            </a:prstGeom>
            <a:grpFill/>
          </p:spPr>
          <p:txBody>
            <a:bodyPr wrap="none" rtlCol="0">
              <a:spAutoFit/>
            </a:bodyPr>
            <a:lstStyle/>
            <a:p>
              <a:r>
                <a:rPr lang="en-US" sz="1500" dirty="0"/>
                <a:t>Area</a:t>
              </a:r>
            </a:p>
          </p:txBody>
        </p:sp>
        <p:sp>
          <p:nvSpPr>
            <p:cNvPr id="20" name="Rectangle 5">
              <a:extLst>
                <a:ext uri="{FF2B5EF4-FFF2-40B4-BE49-F238E27FC236}">
                  <a16:creationId xmlns:a16="http://schemas.microsoft.com/office/drawing/2014/main" id="{9DF955CF-06C3-4248-87CD-F2792ECB4683}"/>
                </a:ext>
              </a:extLst>
            </p:cNvPr>
            <p:cNvSpPr>
              <a:spLocks noChangeArrowheads="1"/>
            </p:cNvSpPr>
            <p:nvPr/>
          </p:nvSpPr>
          <p:spPr bwMode="auto">
            <a:xfrm>
              <a:off x="4041648" y="3581352"/>
              <a:ext cx="2103120" cy="465940"/>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dirty="0"/>
            </a:p>
          </p:txBody>
        </p:sp>
        <p:sp>
          <p:nvSpPr>
            <p:cNvPr id="21" name="Rectangle 6">
              <a:extLst>
                <a:ext uri="{FF2B5EF4-FFF2-40B4-BE49-F238E27FC236}">
                  <a16:creationId xmlns:a16="http://schemas.microsoft.com/office/drawing/2014/main" id="{3B559921-FB87-433A-A8FD-308CAD30658F}"/>
                </a:ext>
              </a:extLst>
            </p:cNvPr>
            <p:cNvSpPr>
              <a:spLocks noChangeArrowheads="1"/>
            </p:cNvSpPr>
            <p:nvPr/>
          </p:nvSpPr>
          <p:spPr bwMode="auto">
            <a:xfrm>
              <a:off x="4041648" y="4047292"/>
              <a:ext cx="2103120"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22" name="Rectangle 7">
              <a:extLst>
                <a:ext uri="{FF2B5EF4-FFF2-40B4-BE49-F238E27FC236}">
                  <a16:creationId xmlns:a16="http://schemas.microsoft.com/office/drawing/2014/main" id="{96FBEF91-F9D1-4B76-B709-3D31EE86025B}"/>
                </a:ext>
              </a:extLst>
            </p:cNvPr>
            <p:cNvSpPr>
              <a:spLocks noChangeArrowheads="1"/>
            </p:cNvSpPr>
            <p:nvPr/>
          </p:nvSpPr>
          <p:spPr bwMode="auto">
            <a:xfrm>
              <a:off x="4041648" y="4332160"/>
              <a:ext cx="2103120" cy="852488"/>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23" name="Rectangle 6">
              <a:extLst>
                <a:ext uri="{FF2B5EF4-FFF2-40B4-BE49-F238E27FC236}">
                  <a16:creationId xmlns:a16="http://schemas.microsoft.com/office/drawing/2014/main" id="{3F73E7D4-6C11-414F-AEC1-3665F882A39B}"/>
                </a:ext>
              </a:extLst>
            </p:cNvPr>
            <p:cNvSpPr>
              <a:spLocks noChangeArrowheads="1"/>
            </p:cNvSpPr>
            <p:nvPr/>
          </p:nvSpPr>
          <p:spPr bwMode="auto">
            <a:xfrm>
              <a:off x="3621024" y="2450140"/>
              <a:ext cx="2944368" cy="685800"/>
            </a:xfrm>
            <a:prstGeom prst="rect">
              <a:avLst/>
            </a:prstGeom>
            <a:grpFill/>
            <a:ln w="9525">
              <a:solidFill>
                <a:schemeClr val="tx1"/>
              </a:solidFill>
              <a:miter lim="800000"/>
              <a:headEnd/>
              <a:tailEnd/>
            </a:ln>
            <a:effectLst/>
          </p:spPr>
          <p:txBody>
            <a:bodyPr wrap="none" anchor="ctr"/>
            <a:lstStyle/>
            <a:p>
              <a:endParaRPr lang="en-US" sz="1350"/>
            </a:p>
          </p:txBody>
        </p:sp>
        <p:sp>
          <p:nvSpPr>
            <p:cNvPr id="24" name="Rectangle 6">
              <a:extLst>
                <a:ext uri="{FF2B5EF4-FFF2-40B4-BE49-F238E27FC236}">
                  <a16:creationId xmlns:a16="http://schemas.microsoft.com/office/drawing/2014/main" id="{696111B2-88B0-4F57-BE0F-9AC8A9D7B68D}"/>
                </a:ext>
              </a:extLst>
            </p:cNvPr>
            <p:cNvSpPr>
              <a:spLocks noChangeArrowheads="1"/>
            </p:cNvSpPr>
            <p:nvPr/>
          </p:nvSpPr>
          <p:spPr bwMode="auto">
            <a:xfrm>
              <a:off x="3182113" y="2020372"/>
              <a:ext cx="3806647" cy="457200"/>
            </a:xfrm>
            <a:prstGeom prst="rect">
              <a:avLst/>
            </a:prstGeom>
            <a:grpFill/>
            <a:ln w="9525">
              <a:solidFill>
                <a:schemeClr val="tx1"/>
              </a:solidFill>
              <a:miter lim="800000"/>
              <a:headEnd/>
              <a:tailEnd/>
            </a:ln>
            <a:effectLst/>
          </p:spPr>
          <p:txBody>
            <a:bodyPr wrap="none" anchor="ctr"/>
            <a:lstStyle/>
            <a:p>
              <a:endParaRPr lang="en-US" sz="1350"/>
            </a:p>
          </p:txBody>
        </p:sp>
        <p:sp>
          <p:nvSpPr>
            <p:cNvPr id="25" name="Rectangle 6">
              <a:extLst>
                <a:ext uri="{FF2B5EF4-FFF2-40B4-BE49-F238E27FC236}">
                  <a16:creationId xmlns:a16="http://schemas.microsoft.com/office/drawing/2014/main" id="{0436B4A1-8C71-4A73-A6B6-4B6148449134}"/>
                </a:ext>
              </a:extLst>
            </p:cNvPr>
            <p:cNvSpPr>
              <a:spLocks noChangeArrowheads="1"/>
            </p:cNvSpPr>
            <p:nvPr/>
          </p:nvSpPr>
          <p:spPr bwMode="auto">
            <a:xfrm>
              <a:off x="2907792" y="1828348"/>
              <a:ext cx="4353458" cy="228600"/>
            </a:xfrm>
            <a:prstGeom prst="rect">
              <a:avLst/>
            </a:prstGeom>
            <a:grpFill/>
            <a:ln w="9525">
              <a:solidFill>
                <a:schemeClr val="tx1"/>
              </a:solidFill>
              <a:miter lim="800000"/>
              <a:headEnd/>
              <a:tailEnd/>
            </a:ln>
            <a:effectLst/>
          </p:spPr>
          <p:txBody>
            <a:bodyPr wrap="none" anchor="ctr"/>
            <a:lstStyle/>
            <a:p>
              <a:endParaRPr lang="en-US" sz="1350"/>
            </a:p>
          </p:txBody>
        </p:sp>
        <p:sp>
          <p:nvSpPr>
            <p:cNvPr id="26" name="Rectangle 6">
              <a:extLst>
                <a:ext uri="{FF2B5EF4-FFF2-40B4-BE49-F238E27FC236}">
                  <a16:creationId xmlns:a16="http://schemas.microsoft.com/office/drawing/2014/main" id="{6D4B59C5-1D35-47F5-87E6-340AF401331C}"/>
                </a:ext>
              </a:extLst>
            </p:cNvPr>
            <p:cNvSpPr>
              <a:spLocks noChangeArrowheads="1"/>
            </p:cNvSpPr>
            <p:nvPr/>
          </p:nvSpPr>
          <p:spPr bwMode="auto">
            <a:xfrm>
              <a:off x="3858768" y="3136392"/>
              <a:ext cx="2468880" cy="457200"/>
            </a:xfrm>
            <a:prstGeom prst="rect">
              <a:avLst/>
            </a:prstGeom>
            <a:grpFill/>
            <a:ln w="9525">
              <a:solidFill>
                <a:schemeClr val="tx1"/>
              </a:solidFill>
              <a:miter lim="800000"/>
              <a:headEnd/>
              <a:tailEnd/>
            </a:ln>
            <a:effectLst/>
          </p:spPr>
          <p:txBody>
            <a:bodyPr wrap="none" anchor="ctr"/>
            <a:lstStyle/>
            <a:p>
              <a:endParaRPr lang="en-US" sz="1350"/>
            </a:p>
          </p:txBody>
        </p:sp>
        <p:sp>
          <p:nvSpPr>
            <p:cNvPr id="27" name="Line 39">
              <a:extLst>
                <a:ext uri="{FF2B5EF4-FFF2-40B4-BE49-F238E27FC236}">
                  <a16:creationId xmlns:a16="http://schemas.microsoft.com/office/drawing/2014/main" id="{D27375D2-83B6-4F55-BECF-B21B13A44B9B}"/>
                </a:ext>
              </a:extLst>
            </p:cNvPr>
            <p:cNvSpPr>
              <a:spLocks noChangeShapeType="1"/>
            </p:cNvSpPr>
            <p:nvPr/>
          </p:nvSpPr>
          <p:spPr bwMode="auto">
            <a:xfrm>
              <a:off x="5193792" y="3883081"/>
              <a:ext cx="0" cy="395836"/>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28" name="Line 39">
              <a:extLst>
                <a:ext uri="{FF2B5EF4-FFF2-40B4-BE49-F238E27FC236}">
                  <a16:creationId xmlns:a16="http://schemas.microsoft.com/office/drawing/2014/main" id="{6980BE60-21E0-4B12-8DAC-E27A74E18B46}"/>
                </a:ext>
              </a:extLst>
            </p:cNvPr>
            <p:cNvSpPr>
              <a:spLocks noChangeShapeType="1"/>
            </p:cNvSpPr>
            <p:nvPr/>
          </p:nvSpPr>
          <p:spPr bwMode="auto">
            <a:xfrm>
              <a:off x="4352544" y="2932105"/>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29" name="Line 39">
              <a:extLst>
                <a:ext uri="{FF2B5EF4-FFF2-40B4-BE49-F238E27FC236}">
                  <a16:creationId xmlns:a16="http://schemas.microsoft.com/office/drawing/2014/main" id="{BAA82B70-A4F9-40FF-9291-A5318817EDF9}"/>
                </a:ext>
              </a:extLst>
            </p:cNvPr>
            <p:cNvSpPr>
              <a:spLocks noChangeShapeType="1"/>
            </p:cNvSpPr>
            <p:nvPr/>
          </p:nvSpPr>
          <p:spPr bwMode="auto">
            <a:xfrm>
              <a:off x="4352544" y="2383465"/>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0" name="Line 39">
              <a:extLst>
                <a:ext uri="{FF2B5EF4-FFF2-40B4-BE49-F238E27FC236}">
                  <a16:creationId xmlns:a16="http://schemas.microsoft.com/office/drawing/2014/main" id="{F3403AD1-89D3-4B9A-99AD-D3267C7BE47A}"/>
                </a:ext>
              </a:extLst>
            </p:cNvPr>
            <p:cNvSpPr>
              <a:spLocks noChangeShapeType="1"/>
            </p:cNvSpPr>
            <p:nvPr/>
          </p:nvSpPr>
          <p:spPr bwMode="auto">
            <a:xfrm>
              <a:off x="4351121" y="1907977"/>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1" name="Line 39">
              <a:extLst>
                <a:ext uri="{FF2B5EF4-FFF2-40B4-BE49-F238E27FC236}">
                  <a16:creationId xmlns:a16="http://schemas.microsoft.com/office/drawing/2014/main" id="{7ACDA1AC-2725-475A-AA60-957D5832D656}"/>
                </a:ext>
              </a:extLst>
            </p:cNvPr>
            <p:cNvSpPr>
              <a:spLocks noChangeShapeType="1"/>
            </p:cNvSpPr>
            <p:nvPr/>
          </p:nvSpPr>
          <p:spPr bwMode="auto">
            <a:xfrm>
              <a:off x="4351121" y="3444169"/>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2" name="Line 39">
              <a:extLst>
                <a:ext uri="{FF2B5EF4-FFF2-40B4-BE49-F238E27FC236}">
                  <a16:creationId xmlns:a16="http://schemas.microsoft.com/office/drawing/2014/main" id="{430BEB2D-C892-4C69-8761-74967576F95E}"/>
                </a:ext>
              </a:extLst>
            </p:cNvPr>
            <p:cNvSpPr>
              <a:spLocks noChangeShapeType="1"/>
            </p:cNvSpPr>
            <p:nvPr/>
          </p:nvSpPr>
          <p:spPr bwMode="auto">
            <a:xfrm>
              <a:off x="4351121" y="3874412"/>
              <a:ext cx="0" cy="365760"/>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3" name="Line 39">
              <a:extLst>
                <a:ext uri="{FF2B5EF4-FFF2-40B4-BE49-F238E27FC236}">
                  <a16:creationId xmlns:a16="http://schemas.microsoft.com/office/drawing/2014/main" id="{E405954F-13AD-457E-86EE-9CCE94E755A8}"/>
                </a:ext>
              </a:extLst>
            </p:cNvPr>
            <p:cNvSpPr>
              <a:spLocks noChangeShapeType="1"/>
            </p:cNvSpPr>
            <p:nvPr/>
          </p:nvSpPr>
          <p:spPr bwMode="auto">
            <a:xfrm>
              <a:off x="4351121" y="4276748"/>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pic>
          <p:nvPicPr>
            <p:cNvPr id="34" name="Picture 3" descr="C:\Users\q0hectes\AppData\Local\Microsoft\Windows\Temporary Internet Files\Content.IE5\5RIMDWWB\Cycle02-Transparent-Blue[1].png">
              <a:extLst>
                <a:ext uri="{FF2B5EF4-FFF2-40B4-BE49-F238E27FC236}">
                  <a16:creationId xmlns:a16="http://schemas.microsoft.com/office/drawing/2014/main" id="{133EE9CB-497D-40F7-B1B8-E9B27A794369}"/>
                </a:ext>
              </a:extLst>
            </p:cNvPr>
            <p:cNvPicPr>
              <a:picLocks noChangeArrowheads="1"/>
            </p:cNvPicPr>
            <p:nvPr/>
          </p:nvPicPr>
          <p:blipFill>
            <a:blip r:embed="rId2" cstate="print"/>
            <a:srcRect/>
            <a:stretch>
              <a:fillRect/>
            </a:stretch>
          </p:blipFill>
          <p:spPr bwMode="auto">
            <a:xfrm>
              <a:off x="4851816" y="3621040"/>
              <a:ext cx="658368" cy="320024"/>
            </a:xfrm>
            <a:prstGeom prst="rect">
              <a:avLst/>
            </a:prstGeom>
            <a:grpFill/>
          </p:spPr>
        </p:pic>
        <p:pic>
          <p:nvPicPr>
            <p:cNvPr id="35" name="Picture 3" descr="C:\Users\q0hectes\AppData\Local\Microsoft\Windows\Temporary Internet Files\Content.IE5\5RIMDWWB\Cycle02-Transparent-Blue[1].png">
              <a:extLst>
                <a:ext uri="{FF2B5EF4-FFF2-40B4-BE49-F238E27FC236}">
                  <a16:creationId xmlns:a16="http://schemas.microsoft.com/office/drawing/2014/main" id="{AF0D6944-1316-446C-8B7F-863FD283B49D}"/>
                </a:ext>
              </a:extLst>
            </p:cNvPr>
            <p:cNvPicPr>
              <a:picLocks noChangeArrowheads="1"/>
            </p:cNvPicPr>
            <p:nvPr/>
          </p:nvPicPr>
          <p:blipFill>
            <a:blip r:embed="rId2" cstate="print"/>
            <a:srcRect/>
            <a:stretch>
              <a:fillRect/>
            </a:stretch>
          </p:blipFill>
          <p:spPr bwMode="auto">
            <a:xfrm>
              <a:off x="4851816" y="3179453"/>
              <a:ext cx="658368" cy="322699"/>
            </a:xfrm>
            <a:prstGeom prst="rect">
              <a:avLst/>
            </a:prstGeom>
            <a:grpFill/>
          </p:spPr>
        </p:pic>
        <p:pic>
          <p:nvPicPr>
            <p:cNvPr id="36" name="Picture 3" descr="C:\Users\q0hectes\AppData\Local\Microsoft\Windows\Temporary Internet Files\Content.IE5\5RIMDWWB\Cycle02-Transparent-Blue[1].png">
              <a:extLst>
                <a:ext uri="{FF2B5EF4-FFF2-40B4-BE49-F238E27FC236}">
                  <a16:creationId xmlns:a16="http://schemas.microsoft.com/office/drawing/2014/main" id="{B1E80282-ACFF-4E6E-8E2D-4B42652EF174}"/>
                </a:ext>
              </a:extLst>
            </p:cNvPr>
            <p:cNvPicPr>
              <a:picLocks noChangeArrowheads="1"/>
            </p:cNvPicPr>
            <p:nvPr/>
          </p:nvPicPr>
          <p:blipFill>
            <a:blip r:embed="rId2" cstate="print"/>
            <a:srcRect/>
            <a:stretch>
              <a:fillRect/>
            </a:stretch>
          </p:blipFill>
          <p:spPr bwMode="auto">
            <a:xfrm>
              <a:off x="4864608" y="2630813"/>
              <a:ext cx="658368" cy="322699"/>
            </a:xfrm>
            <a:prstGeom prst="rect">
              <a:avLst/>
            </a:prstGeom>
            <a:grpFill/>
          </p:spPr>
        </p:pic>
        <p:pic>
          <p:nvPicPr>
            <p:cNvPr id="37" name="Picture 3" descr="C:\Users\q0hectes\AppData\Local\Microsoft\Windows\Temporary Internet Files\Content.IE5\5RIMDWWB\Cycle02-Transparent-Blue[1].png">
              <a:extLst>
                <a:ext uri="{FF2B5EF4-FFF2-40B4-BE49-F238E27FC236}">
                  <a16:creationId xmlns:a16="http://schemas.microsoft.com/office/drawing/2014/main" id="{8F38830A-F387-4575-828B-093356FDE279}"/>
                </a:ext>
              </a:extLst>
            </p:cNvPr>
            <p:cNvPicPr>
              <a:picLocks noChangeArrowheads="1"/>
            </p:cNvPicPr>
            <p:nvPr/>
          </p:nvPicPr>
          <p:blipFill>
            <a:blip r:embed="rId2" cstate="print"/>
            <a:srcRect/>
            <a:stretch>
              <a:fillRect/>
            </a:stretch>
          </p:blipFill>
          <p:spPr bwMode="auto">
            <a:xfrm>
              <a:off x="4864608" y="2118749"/>
              <a:ext cx="658368" cy="322699"/>
            </a:xfrm>
            <a:prstGeom prst="rect">
              <a:avLst/>
            </a:prstGeom>
            <a:grpFill/>
          </p:spPr>
        </p:pic>
        <p:pic>
          <p:nvPicPr>
            <p:cNvPr id="38" name="Picture 3" descr="C:\Users\q0hectes\AppData\Local\Microsoft\Windows\Temporary Internet Files\Content.IE5\5RIMDWWB\Cycle02-Transparent-Blue[1].png">
              <a:extLst>
                <a:ext uri="{FF2B5EF4-FFF2-40B4-BE49-F238E27FC236}">
                  <a16:creationId xmlns:a16="http://schemas.microsoft.com/office/drawing/2014/main" id="{CB62BFEA-19E8-43AA-B240-93AD69214BB2}"/>
                </a:ext>
              </a:extLst>
            </p:cNvPr>
            <p:cNvPicPr>
              <a:picLocks noChangeArrowheads="1"/>
            </p:cNvPicPr>
            <p:nvPr/>
          </p:nvPicPr>
          <p:blipFill>
            <a:blip r:embed="rId2" cstate="print"/>
            <a:srcRect/>
            <a:stretch>
              <a:fillRect/>
            </a:stretch>
          </p:blipFill>
          <p:spPr bwMode="auto">
            <a:xfrm>
              <a:off x="4864608" y="1834130"/>
              <a:ext cx="658368" cy="241558"/>
            </a:xfrm>
            <a:prstGeom prst="rect">
              <a:avLst/>
            </a:prstGeom>
            <a:grpFill/>
          </p:spPr>
        </p:pic>
        <p:sp>
          <p:nvSpPr>
            <p:cNvPr id="39" name="Rectangle 6">
              <a:extLst>
                <a:ext uri="{FF2B5EF4-FFF2-40B4-BE49-F238E27FC236}">
                  <a16:creationId xmlns:a16="http://schemas.microsoft.com/office/drawing/2014/main" id="{30449D17-AECE-4AED-8E64-B5320FAB94D4}"/>
                </a:ext>
              </a:extLst>
            </p:cNvPr>
            <p:cNvSpPr>
              <a:spLocks noChangeArrowheads="1"/>
            </p:cNvSpPr>
            <p:nvPr/>
          </p:nvSpPr>
          <p:spPr bwMode="auto">
            <a:xfrm>
              <a:off x="2908706" y="2048256"/>
              <a:ext cx="273406"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0" name="Rectangle 6">
              <a:extLst>
                <a:ext uri="{FF2B5EF4-FFF2-40B4-BE49-F238E27FC236}">
                  <a16:creationId xmlns:a16="http://schemas.microsoft.com/office/drawing/2014/main" id="{6D00586E-41C7-43BB-BF33-2745B39EF500}"/>
                </a:ext>
              </a:extLst>
            </p:cNvPr>
            <p:cNvSpPr>
              <a:spLocks noChangeArrowheads="1"/>
            </p:cNvSpPr>
            <p:nvPr/>
          </p:nvSpPr>
          <p:spPr bwMode="auto">
            <a:xfrm>
              <a:off x="3182112" y="2478024"/>
              <a:ext cx="441655"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1" name="Rectangle 6">
              <a:extLst>
                <a:ext uri="{FF2B5EF4-FFF2-40B4-BE49-F238E27FC236}">
                  <a16:creationId xmlns:a16="http://schemas.microsoft.com/office/drawing/2014/main" id="{D0D3BA6B-6D58-4380-B100-FA86A1C0EFFD}"/>
                </a:ext>
              </a:extLst>
            </p:cNvPr>
            <p:cNvSpPr>
              <a:spLocks noChangeArrowheads="1"/>
            </p:cNvSpPr>
            <p:nvPr/>
          </p:nvSpPr>
          <p:spPr bwMode="auto">
            <a:xfrm>
              <a:off x="3621024" y="3140075"/>
              <a:ext cx="231343"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dirty="0"/>
            </a:p>
          </p:txBody>
        </p:sp>
        <p:sp>
          <p:nvSpPr>
            <p:cNvPr id="42" name="Rectangle 6">
              <a:extLst>
                <a:ext uri="{FF2B5EF4-FFF2-40B4-BE49-F238E27FC236}">
                  <a16:creationId xmlns:a16="http://schemas.microsoft.com/office/drawing/2014/main" id="{97CD7396-0909-4253-8A5D-4E99B9AE37D9}"/>
                </a:ext>
              </a:extLst>
            </p:cNvPr>
            <p:cNvSpPr>
              <a:spLocks noChangeArrowheads="1"/>
            </p:cNvSpPr>
            <p:nvPr/>
          </p:nvSpPr>
          <p:spPr bwMode="auto">
            <a:xfrm>
              <a:off x="3858768" y="3602736"/>
              <a:ext cx="182880"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3" name="Rectangle 6">
              <a:extLst>
                <a:ext uri="{FF2B5EF4-FFF2-40B4-BE49-F238E27FC236}">
                  <a16:creationId xmlns:a16="http://schemas.microsoft.com/office/drawing/2014/main" id="{DA306EB9-3BCB-4F65-BD21-B89A046DFECD}"/>
                </a:ext>
              </a:extLst>
            </p:cNvPr>
            <p:cNvSpPr>
              <a:spLocks noChangeArrowheads="1"/>
            </p:cNvSpPr>
            <p:nvPr/>
          </p:nvSpPr>
          <p:spPr bwMode="auto">
            <a:xfrm>
              <a:off x="6986016" y="2048256"/>
              <a:ext cx="273406"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4" name="Rectangle 6">
              <a:extLst>
                <a:ext uri="{FF2B5EF4-FFF2-40B4-BE49-F238E27FC236}">
                  <a16:creationId xmlns:a16="http://schemas.microsoft.com/office/drawing/2014/main" id="{3C7D32CB-D11C-4AEF-9EAB-B2A41B4675F0}"/>
                </a:ext>
              </a:extLst>
            </p:cNvPr>
            <p:cNvSpPr>
              <a:spLocks noChangeArrowheads="1"/>
            </p:cNvSpPr>
            <p:nvPr/>
          </p:nvSpPr>
          <p:spPr bwMode="auto">
            <a:xfrm>
              <a:off x="6565392" y="2478024"/>
              <a:ext cx="420624"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5" name="Rectangle 6">
              <a:extLst>
                <a:ext uri="{FF2B5EF4-FFF2-40B4-BE49-F238E27FC236}">
                  <a16:creationId xmlns:a16="http://schemas.microsoft.com/office/drawing/2014/main" id="{7A5AFB00-C074-48E2-B8EE-F7CBC66D7012}"/>
                </a:ext>
              </a:extLst>
            </p:cNvPr>
            <p:cNvSpPr>
              <a:spLocks noChangeArrowheads="1"/>
            </p:cNvSpPr>
            <p:nvPr/>
          </p:nvSpPr>
          <p:spPr bwMode="auto">
            <a:xfrm>
              <a:off x="6327648" y="3140075"/>
              <a:ext cx="231343"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dirty="0"/>
            </a:p>
          </p:txBody>
        </p:sp>
        <p:sp>
          <p:nvSpPr>
            <p:cNvPr id="46" name="Rectangle 6">
              <a:extLst>
                <a:ext uri="{FF2B5EF4-FFF2-40B4-BE49-F238E27FC236}">
                  <a16:creationId xmlns:a16="http://schemas.microsoft.com/office/drawing/2014/main" id="{55284E21-17B9-4658-BD9B-76D2E499E08C}"/>
                </a:ext>
              </a:extLst>
            </p:cNvPr>
            <p:cNvSpPr>
              <a:spLocks noChangeArrowheads="1"/>
            </p:cNvSpPr>
            <p:nvPr/>
          </p:nvSpPr>
          <p:spPr bwMode="auto">
            <a:xfrm>
              <a:off x="6149339" y="3602736"/>
              <a:ext cx="182880"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7" name="Line 39">
              <a:extLst>
                <a:ext uri="{FF2B5EF4-FFF2-40B4-BE49-F238E27FC236}">
                  <a16:creationId xmlns:a16="http://schemas.microsoft.com/office/drawing/2014/main" id="{A7112BEC-54C2-46EB-AEF5-C773BFA692B0}"/>
                </a:ext>
              </a:extLst>
            </p:cNvPr>
            <p:cNvSpPr>
              <a:spLocks noChangeShapeType="1"/>
            </p:cNvSpPr>
            <p:nvPr/>
          </p:nvSpPr>
          <p:spPr bwMode="auto">
            <a:xfrm>
              <a:off x="7132320" y="187777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48" name="Line 39">
              <a:extLst>
                <a:ext uri="{FF2B5EF4-FFF2-40B4-BE49-F238E27FC236}">
                  <a16:creationId xmlns:a16="http://schemas.microsoft.com/office/drawing/2014/main" id="{CEA85EF2-0442-4397-9AB1-40A66E13109F}"/>
                </a:ext>
              </a:extLst>
            </p:cNvPr>
            <p:cNvSpPr>
              <a:spLocks noChangeShapeType="1"/>
            </p:cNvSpPr>
            <p:nvPr/>
          </p:nvSpPr>
          <p:spPr bwMode="auto">
            <a:xfrm>
              <a:off x="6803136" y="2294692"/>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49" name="Line 39">
              <a:extLst>
                <a:ext uri="{FF2B5EF4-FFF2-40B4-BE49-F238E27FC236}">
                  <a16:creationId xmlns:a16="http://schemas.microsoft.com/office/drawing/2014/main" id="{6A23EC8A-ED09-4B15-9793-5C5234B27522}"/>
                </a:ext>
              </a:extLst>
            </p:cNvPr>
            <p:cNvSpPr>
              <a:spLocks noChangeShapeType="1"/>
            </p:cNvSpPr>
            <p:nvPr/>
          </p:nvSpPr>
          <p:spPr bwMode="auto">
            <a:xfrm>
              <a:off x="6437376" y="2953512"/>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0" name="Line 39">
              <a:extLst>
                <a:ext uri="{FF2B5EF4-FFF2-40B4-BE49-F238E27FC236}">
                  <a16:creationId xmlns:a16="http://schemas.microsoft.com/office/drawing/2014/main" id="{2AF62D42-092D-4E2C-BB35-497671C60881}"/>
                </a:ext>
              </a:extLst>
            </p:cNvPr>
            <p:cNvSpPr>
              <a:spLocks noChangeShapeType="1"/>
            </p:cNvSpPr>
            <p:nvPr/>
          </p:nvSpPr>
          <p:spPr bwMode="auto">
            <a:xfrm>
              <a:off x="6254496" y="342900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1" name="Line 39">
              <a:extLst>
                <a:ext uri="{FF2B5EF4-FFF2-40B4-BE49-F238E27FC236}">
                  <a16:creationId xmlns:a16="http://schemas.microsoft.com/office/drawing/2014/main" id="{32165693-5288-4556-96D9-F22A4DD8A40F}"/>
                </a:ext>
              </a:extLst>
            </p:cNvPr>
            <p:cNvSpPr>
              <a:spLocks noChangeShapeType="1"/>
            </p:cNvSpPr>
            <p:nvPr/>
          </p:nvSpPr>
          <p:spPr bwMode="auto">
            <a:xfrm>
              <a:off x="3035808" y="1892808"/>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2" name="Line 39">
              <a:extLst>
                <a:ext uri="{FF2B5EF4-FFF2-40B4-BE49-F238E27FC236}">
                  <a16:creationId xmlns:a16="http://schemas.microsoft.com/office/drawing/2014/main" id="{DD9114D7-A9D5-4D59-841D-2B3FBBCD8EF9}"/>
                </a:ext>
              </a:extLst>
            </p:cNvPr>
            <p:cNvSpPr>
              <a:spLocks noChangeShapeType="1"/>
            </p:cNvSpPr>
            <p:nvPr/>
          </p:nvSpPr>
          <p:spPr bwMode="auto">
            <a:xfrm>
              <a:off x="3401568" y="230973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3" name="Line 39">
              <a:extLst>
                <a:ext uri="{FF2B5EF4-FFF2-40B4-BE49-F238E27FC236}">
                  <a16:creationId xmlns:a16="http://schemas.microsoft.com/office/drawing/2014/main" id="{AA7350EA-F441-4628-823E-498F9A484DAB}"/>
                </a:ext>
              </a:extLst>
            </p:cNvPr>
            <p:cNvSpPr>
              <a:spLocks noChangeShapeType="1"/>
            </p:cNvSpPr>
            <p:nvPr/>
          </p:nvSpPr>
          <p:spPr bwMode="auto">
            <a:xfrm>
              <a:off x="3730752" y="296855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4" name="Line 39">
              <a:extLst>
                <a:ext uri="{FF2B5EF4-FFF2-40B4-BE49-F238E27FC236}">
                  <a16:creationId xmlns:a16="http://schemas.microsoft.com/office/drawing/2014/main" id="{281C7C72-ACDF-4061-958E-F9F417C2B64E}"/>
                </a:ext>
              </a:extLst>
            </p:cNvPr>
            <p:cNvSpPr>
              <a:spLocks noChangeShapeType="1"/>
            </p:cNvSpPr>
            <p:nvPr/>
          </p:nvSpPr>
          <p:spPr bwMode="auto">
            <a:xfrm>
              <a:off x="3950208" y="3444038"/>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grpSp>
      <p:pic>
        <p:nvPicPr>
          <p:cNvPr id="55" name="Picture 3277">
            <a:extLst>
              <a:ext uri="{FF2B5EF4-FFF2-40B4-BE49-F238E27FC236}">
                <a16:creationId xmlns:a16="http://schemas.microsoft.com/office/drawing/2014/main" id="{BC9FE60B-E0D5-4E9F-8B4B-4E0DFBAE2F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40993" y="4830513"/>
            <a:ext cx="2892332" cy="1642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1735858"/>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28575"/>
            <a:ext cx="9144000" cy="1422400"/>
          </a:xfrm>
        </p:spPr>
        <p:txBody>
          <a:bodyPr/>
          <a:lstStyle/>
          <a:p>
            <a:pPr eaLnBrk="1" hangingPunct="1">
              <a:lnSpc>
                <a:spcPct val="85000"/>
              </a:lnSpc>
            </a:pPr>
            <a:r>
              <a:rPr lang="en-US" altLang="en-US" dirty="0">
                <a:ea typeface="ＭＳ Ｐゴシック" panose="020B0600070205080204" pitchFamily="34" charset="-128"/>
              </a:rPr>
              <a:t>FY21 Accomplishment 7:</a:t>
            </a:r>
            <a:br>
              <a:rPr lang="en-US" altLang="en-US" dirty="0">
                <a:ea typeface="ＭＳ Ｐゴシック" panose="020B0600070205080204" pitchFamily="34" charset="-128"/>
              </a:rPr>
            </a:br>
            <a:r>
              <a:rPr lang="en-US" sz="2400" dirty="0">
                <a:ea typeface="ＭＳ Ｐゴシック" pitchFamily="34" charset="-128"/>
              </a:rPr>
              <a:t>Total Dissolved Gas (TDG)</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6" name="TextBox 5">
            <a:extLst>
              <a:ext uri="{FF2B5EF4-FFF2-40B4-BE49-F238E27FC236}">
                <a16:creationId xmlns:a16="http://schemas.microsoft.com/office/drawing/2014/main" id="{C86972AD-E7B6-4FE0-8893-CDA1F6B5C531}"/>
              </a:ext>
            </a:extLst>
          </p:cNvPr>
          <p:cNvSpPr txBox="1"/>
          <p:nvPr/>
        </p:nvSpPr>
        <p:spPr>
          <a:xfrm>
            <a:off x="13598" y="4053474"/>
            <a:ext cx="4839288" cy="2308324"/>
          </a:xfrm>
          <a:prstGeom prst="rect">
            <a:avLst/>
          </a:prstGeom>
          <a:noFill/>
        </p:spPr>
        <p:txBody>
          <a:bodyPr wrap="square">
            <a:spAutoFit/>
          </a:bodyPr>
          <a:lstStyle/>
          <a:p>
            <a:pPr marL="285750" indent="-285750">
              <a:buFont typeface="Arial" panose="020B0604020202020204" pitchFamily="34" charset="0"/>
              <a:buChar char="•"/>
            </a:pPr>
            <a:r>
              <a:rPr lang="en-US" sz="2400" dirty="0"/>
              <a:t>Estimates the forebay and tailwater TDG pressures resulting from reservoir operations. </a:t>
            </a:r>
          </a:p>
          <a:p>
            <a:pPr marL="285750" indent="-285750">
              <a:buFont typeface="Arial" panose="020B0604020202020204" pitchFamily="34" charset="0"/>
              <a:buChar char="•"/>
            </a:pPr>
            <a:r>
              <a:rPr lang="en-US" sz="2400" dirty="0">
                <a:ea typeface="ＭＳ Ｐゴシック" pitchFamily="34" charset="-128"/>
              </a:rPr>
              <a:t>TDG Computed from “N2+DO” and DGP</a:t>
            </a:r>
            <a:endParaRPr lang="en-US" sz="2400" dirty="0"/>
          </a:p>
        </p:txBody>
      </p:sp>
      <p:pic>
        <p:nvPicPr>
          <p:cNvPr id="5" name="Picture 4">
            <a:extLst>
              <a:ext uri="{FF2B5EF4-FFF2-40B4-BE49-F238E27FC236}">
                <a16:creationId xmlns:a16="http://schemas.microsoft.com/office/drawing/2014/main" id="{F9A2FDB0-6074-45DF-AD02-61B9B6BB54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8713" y="1472052"/>
            <a:ext cx="4598719" cy="5117170"/>
          </a:xfrm>
          <a:prstGeom prst="rect">
            <a:avLst/>
          </a:prstGeom>
        </p:spPr>
      </p:pic>
      <p:pic>
        <p:nvPicPr>
          <p:cNvPr id="4" name="Picture 2" descr="Image result for Spillway powerhouse figure">
            <a:extLst>
              <a:ext uri="{FF2B5EF4-FFF2-40B4-BE49-F238E27FC236}">
                <a16:creationId xmlns:a16="http://schemas.microsoft.com/office/drawing/2014/main" id="{E4D669CA-CE80-4536-985D-9A4F8308408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1650364"/>
            <a:ext cx="4437888" cy="20834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8490674"/>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1200"/>
            <a:ext cx="9144000" cy="1422400"/>
          </a:xfrm>
        </p:spPr>
        <p:txBody>
          <a:bodyPr/>
          <a:lstStyle/>
          <a:p>
            <a:pPr eaLnBrk="1" hangingPunct="1">
              <a:lnSpc>
                <a:spcPct val="85000"/>
              </a:lnSpc>
            </a:pPr>
            <a:r>
              <a:rPr lang="en-US" altLang="en-US" dirty="0">
                <a:ea typeface="ＭＳ Ｐゴシック" panose="020B0600070205080204" pitchFamily="34" charset="-128"/>
              </a:rPr>
              <a:t>FY21 Accomplishment 8:</a:t>
            </a:r>
            <a:br>
              <a:rPr lang="en-US" altLang="en-US" dirty="0">
                <a:ea typeface="ＭＳ Ｐゴシック" panose="020B0600070205080204" pitchFamily="34" charset="-128"/>
              </a:rPr>
            </a:br>
            <a:r>
              <a:rPr lang="en-US" altLang="en-US" sz="2400" b="1" dirty="0">
                <a:ea typeface="ＭＳ Ｐゴシック" panose="020B0600070205080204" pitchFamily="34" charset="-128"/>
              </a:rPr>
              <a:t>Mercury (Hg) Cycle Module</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3" name="Rectangle 2">
            <a:extLst>
              <a:ext uri="{FF2B5EF4-FFF2-40B4-BE49-F238E27FC236}">
                <a16:creationId xmlns:a16="http://schemas.microsoft.com/office/drawing/2014/main" id="{ED16DDCA-E296-4ACD-943B-CE5A295A5325}"/>
              </a:ext>
            </a:extLst>
          </p:cNvPr>
          <p:cNvSpPr>
            <a:spLocks noChangeArrowheads="1"/>
          </p:cNvSpPr>
          <p:nvPr/>
        </p:nvSpPr>
        <p:spPr bwMode="auto">
          <a:xfrm>
            <a:off x="1666875" y="1152524"/>
            <a:ext cx="1213073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6" name="Object 55">
            <a:extLst>
              <a:ext uri="{FF2B5EF4-FFF2-40B4-BE49-F238E27FC236}">
                <a16:creationId xmlns:a16="http://schemas.microsoft.com/office/drawing/2014/main" id="{DBFF0944-108C-4AFD-994F-35F54647C6FD}"/>
              </a:ext>
            </a:extLst>
          </p:cNvPr>
          <p:cNvGraphicFramePr>
            <a:graphicFrameLocks noChangeAspect="1"/>
          </p:cNvGraphicFramePr>
          <p:nvPr/>
        </p:nvGraphicFramePr>
        <p:xfrm>
          <a:off x="1255278" y="1956655"/>
          <a:ext cx="7162954" cy="4271860"/>
        </p:xfrm>
        <a:graphic>
          <a:graphicData uri="http://schemas.openxmlformats.org/presentationml/2006/ole">
            <mc:AlternateContent xmlns:mc="http://schemas.openxmlformats.org/markup-compatibility/2006">
              <mc:Choice xmlns:v="urn:schemas-microsoft-com:vml" Requires="v">
                <p:oleObj spid="_x0000_s3077" name="Visio" r:id="rId3" imgW="5730363" imgH="3417488" progId="Visio.Drawing.15">
                  <p:embed/>
                </p:oleObj>
              </mc:Choice>
              <mc:Fallback>
                <p:oleObj name="Visio" r:id="rId3" imgW="5730363" imgH="3417488" progId="Visio.Drawing.15">
                  <p:embed/>
                  <p:pic>
                    <p:nvPicPr>
                      <p:cNvPr id="56" name="Object 55">
                        <a:extLst>
                          <a:ext uri="{FF2B5EF4-FFF2-40B4-BE49-F238E27FC236}">
                            <a16:creationId xmlns:a16="http://schemas.microsoft.com/office/drawing/2014/main" id="{DBFF0944-108C-4AFD-994F-35F54647C6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5278" y="1956655"/>
                        <a:ext cx="7162954" cy="4271860"/>
                      </a:xfrm>
                      <a:prstGeom prst="rect">
                        <a:avLst/>
                      </a:prstGeom>
                      <a:noFill/>
                    </p:spPr>
                  </p:pic>
                </p:oleObj>
              </mc:Fallback>
            </mc:AlternateContent>
          </a:graphicData>
        </a:graphic>
      </p:graphicFrame>
      <p:sp>
        <p:nvSpPr>
          <p:cNvPr id="2" name="TextBox 1">
            <a:extLst>
              <a:ext uri="{FF2B5EF4-FFF2-40B4-BE49-F238E27FC236}">
                <a16:creationId xmlns:a16="http://schemas.microsoft.com/office/drawing/2014/main" id="{8D620BDE-35BE-4420-9D49-97650883CE78}"/>
              </a:ext>
            </a:extLst>
          </p:cNvPr>
          <p:cNvSpPr txBox="1"/>
          <p:nvPr/>
        </p:nvSpPr>
        <p:spPr>
          <a:xfrm>
            <a:off x="2055277" y="6236341"/>
            <a:ext cx="5075557" cy="400110"/>
          </a:xfrm>
          <a:prstGeom prst="rect">
            <a:avLst/>
          </a:prstGeom>
          <a:noFill/>
        </p:spPr>
        <p:txBody>
          <a:bodyPr wrap="none" rtlCol="0">
            <a:spAutoFit/>
          </a:bodyPr>
          <a:lstStyle/>
          <a:p>
            <a:r>
              <a:rPr lang="en-US" sz="2000" dirty="0"/>
              <a:t>Conceptual Mercury Cycle in a Water Body</a:t>
            </a:r>
          </a:p>
        </p:txBody>
      </p:sp>
      <p:sp>
        <p:nvSpPr>
          <p:cNvPr id="7" name="TextBox 6">
            <a:extLst>
              <a:ext uri="{FF2B5EF4-FFF2-40B4-BE49-F238E27FC236}">
                <a16:creationId xmlns:a16="http://schemas.microsoft.com/office/drawing/2014/main" id="{1D546B10-FBF6-419E-9FA9-B93A6511C2A6}"/>
              </a:ext>
            </a:extLst>
          </p:cNvPr>
          <p:cNvSpPr txBox="1"/>
          <p:nvPr/>
        </p:nvSpPr>
        <p:spPr>
          <a:xfrm>
            <a:off x="1572417" y="1474901"/>
            <a:ext cx="6442030" cy="400110"/>
          </a:xfrm>
          <a:prstGeom prst="rect">
            <a:avLst/>
          </a:prstGeom>
          <a:solidFill>
            <a:srgbClr val="00B050"/>
          </a:solidFill>
        </p:spPr>
        <p:txBody>
          <a:bodyPr wrap="square">
            <a:spAutoFit/>
          </a:bodyPr>
          <a:lstStyle/>
          <a:p>
            <a:r>
              <a:rPr lang="en-US" altLang="en-US" sz="2000" b="1" dirty="0">
                <a:ea typeface="ＭＳ Ｐゴシック" panose="020B0600070205080204" pitchFamily="34" charset="-128"/>
              </a:rPr>
              <a:t>Elemental Hg          Inorganic Hg        Methylmercury</a:t>
            </a:r>
            <a:endParaRPr lang="en-US" sz="2000" dirty="0"/>
          </a:p>
        </p:txBody>
      </p:sp>
    </p:spTree>
    <p:extLst>
      <p:ext uri="{BB962C8B-B14F-4D97-AF65-F5344CB8AC3E}">
        <p14:creationId xmlns:p14="http://schemas.microsoft.com/office/powerpoint/2010/main" val="600367176"/>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9:</a:t>
            </a:r>
            <a:br>
              <a:rPr lang="en-US" dirty="0"/>
            </a:br>
            <a:r>
              <a:rPr lang="en-US" sz="2400" dirty="0"/>
              <a:t>WQ Operations Capability</a:t>
            </a:r>
            <a:endParaRPr lang="en-US" sz="1400" dirty="0">
              <a:solidFill>
                <a:srgbClr val="FF0000"/>
              </a:solidFill>
            </a:endParaRPr>
          </a:p>
        </p:txBody>
      </p:sp>
      <p:sp>
        <p:nvSpPr>
          <p:cNvPr id="3" name="Content Placeholder 2"/>
          <p:cNvSpPr>
            <a:spLocks noGrp="1"/>
          </p:cNvSpPr>
          <p:nvPr>
            <p:ph idx="1"/>
          </p:nvPr>
        </p:nvSpPr>
        <p:spPr>
          <a:xfrm>
            <a:off x="457200" y="1524000"/>
            <a:ext cx="8229600" cy="701731"/>
          </a:xfrm>
        </p:spPr>
        <p:txBody>
          <a:bodyPr wrap="square">
            <a:spAutoFit/>
          </a:bodyPr>
          <a:lstStyle/>
          <a:p>
            <a:pPr>
              <a:buNone/>
            </a:pPr>
            <a:r>
              <a:rPr lang="en-US" sz="1800" dirty="0">
                <a:latin typeface="Arial" pitchFamily="34" charset="0"/>
                <a:cs typeface="Arial" pitchFamily="34" charset="0"/>
              </a:rPr>
              <a:t>Description: NNNNNNNNNNNNNNNNNN.</a:t>
            </a:r>
          </a:p>
          <a:p>
            <a:pPr>
              <a:buNone/>
            </a:pPr>
            <a:r>
              <a:rPr lang="en-US" sz="1800" dirty="0">
                <a:latin typeface="Arial" pitchFamily="34" charset="0"/>
                <a:cs typeface="Arial" pitchFamily="34" charset="0"/>
              </a:rPr>
              <a:t>Status: On time</a:t>
            </a:r>
          </a:p>
        </p:txBody>
      </p:sp>
    </p:spTree>
    <p:extLst>
      <p:ext uri="{BB962C8B-B14F-4D97-AF65-F5344CB8AC3E}">
        <p14:creationId xmlns:p14="http://schemas.microsoft.com/office/powerpoint/2010/main" val="32933883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10:</a:t>
            </a:r>
            <a:br>
              <a:rPr lang="en-US" dirty="0"/>
            </a:br>
            <a:r>
              <a:rPr lang="en-US" sz="2400" dirty="0"/>
              <a:t>Graphical Bathymetry Tool</a:t>
            </a:r>
            <a:endParaRPr lang="en-US" sz="1400" dirty="0">
              <a:solidFill>
                <a:srgbClr val="FF0000"/>
              </a:solidFill>
            </a:endParaRPr>
          </a:p>
        </p:txBody>
      </p:sp>
      <p:sp>
        <p:nvSpPr>
          <p:cNvPr id="3" name="Content Placeholder 2"/>
          <p:cNvSpPr>
            <a:spLocks noGrp="1"/>
          </p:cNvSpPr>
          <p:nvPr>
            <p:ph idx="1"/>
          </p:nvPr>
        </p:nvSpPr>
        <p:spPr>
          <a:xfrm>
            <a:off x="457200" y="1524000"/>
            <a:ext cx="8229600" cy="701731"/>
          </a:xfrm>
        </p:spPr>
        <p:txBody>
          <a:bodyPr wrap="square">
            <a:spAutoFit/>
          </a:bodyPr>
          <a:lstStyle/>
          <a:p>
            <a:pPr>
              <a:buNone/>
            </a:pPr>
            <a:r>
              <a:rPr lang="en-US" sz="1800" dirty="0">
                <a:latin typeface="Arial" pitchFamily="34" charset="0"/>
                <a:cs typeface="Arial" pitchFamily="34" charset="0"/>
              </a:rPr>
              <a:t>Description: NNNNNNNNNNNNNNNNNN.</a:t>
            </a:r>
          </a:p>
          <a:p>
            <a:pPr>
              <a:buNone/>
            </a:pPr>
            <a:r>
              <a:rPr lang="en-US" sz="1800" dirty="0">
                <a:latin typeface="Arial" pitchFamily="34" charset="0"/>
                <a:cs typeface="Arial" pitchFamily="34" charset="0"/>
              </a:rPr>
              <a:t>Status: On time</a:t>
            </a:r>
          </a:p>
        </p:txBody>
      </p:sp>
    </p:spTree>
    <p:extLst>
      <p:ext uri="{BB962C8B-B14F-4D97-AF65-F5344CB8AC3E}">
        <p14:creationId xmlns:p14="http://schemas.microsoft.com/office/powerpoint/2010/main" val="18874618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11:</a:t>
            </a:r>
            <a:br>
              <a:rPr lang="en-US" dirty="0"/>
            </a:br>
            <a:r>
              <a:rPr lang="en-US" sz="2400" dirty="0"/>
              <a:t>Visualization Capabilities</a:t>
            </a:r>
            <a:endParaRPr lang="en-US" sz="1400" dirty="0">
              <a:solidFill>
                <a:srgbClr val="FF0000"/>
              </a:solidFill>
            </a:endParaRPr>
          </a:p>
        </p:txBody>
      </p:sp>
      <p:sp>
        <p:nvSpPr>
          <p:cNvPr id="3" name="Content Placeholder 2"/>
          <p:cNvSpPr>
            <a:spLocks noGrp="1"/>
          </p:cNvSpPr>
          <p:nvPr>
            <p:ph idx="1"/>
          </p:nvPr>
        </p:nvSpPr>
        <p:spPr>
          <a:xfrm>
            <a:off x="457200" y="1524000"/>
            <a:ext cx="8229600" cy="701731"/>
          </a:xfrm>
        </p:spPr>
        <p:txBody>
          <a:bodyPr wrap="square">
            <a:spAutoFit/>
          </a:bodyPr>
          <a:lstStyle/>
          <a:p>
            <a:pPr>
              <a:buNone/>
            </a:pPr>
            <a:r>
              <a:rPr lang="en-US" sz="1800" dirty="0">
                <a:latin typeface="Arial" pitchFamily="34" charset="0"/>
                <a:cs typeface="Arial" pitchFamily="34" charset="0"/>
              </a:rPr>
              <a:t>Description: NNNNNNNNNNNNNNNNNN.</a:t>
            </a:r>
          </a:p>
          <a:p>
            <a:pPr>
              <a:buNone/>
            </a:pPr>
            <a:r>
              <a:rPr lang="en-US" sz="1800" dirty="0">
                <a:latin typeface="Arial" pitchFamily="34" charset="0"/>
                <a:cs typeface="Arial" pitchFamily="34" charset="0"/>
              </a:rPr>
              <a:t>Status: On time</a:t>
            </a:r>
          </a:p>
        </p:txBody>
      </p:sp>
    </p:spTree>
    <p:extLst>
      <p:ext uri="{BB962C8B-B14F-4D97-AF65-F5344CB8AC3E}">
        <p14:creationId xmlns:p14="http://schemas.microsoft.com/office/powerpoint/2010/main" val="35524376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12:</a:t>
            </a:r>
            <a:br>
              <a:rPr lang="en-US" dirty="0"/>
            </a:br>
            <a:r>
              <a:rPr lang="en-US" sz="2400" dirty="0"/>
              <a:t>NCER Conference Presentation</a:t>
            </a:r>
            <a:endParaRPr lang="en-US" sz="1400" dirty="0">
              <a:solidFill>
                <a:srgbClr val="FF0000"/>
              </a:solidFill>
            </a:endParaRPr>
          </a:p>
        </p:txBody>
      </p:sp>
      <p:sp>
        <p:nvSpPr>
          <p:cNvPr id="3" name="Content Placeholder 2"/>
          <p:cNvSpPr>
            <a:spLocks noGrp="1"/>
          </p:cNvSpPr>
          <p:nvPr>
            <p:ph idx="1"/>
          </p:nvPr>
        </p:nvSpPr>
        <p:spPr>
          <a:xfrm>
            <a:off x="457200" y="1524000"/>
            <a:ext cx="8229600" cy="701731"/>
          </a:xfrm>
        </p:spPr>
        <p:txBody>
          <a:bodyPr wrap="square">
            <a:spAutoFit/>
          </a:bodyPr>
          <a:lstStyle/>
          <a:p>
            <a:pPr>
              <a:buNone/>
            </a:pPr>
            <a:r>
              <a:rPr lang="en-US" sz="1800" dirty="0">
                <a:latin typeface="Arial" pitchFamily="34" charset="0"/>
                <a:cs typeface="Arial" pitchFamily="34" charset="0"/>
              </a:rPr>
              <a:t>Description: NNNNNNNNNNNNNNNNNN.</a:t>
            </a:r>
          </a:p>
          <a:p>
            <a:pPr>
              <a:buNone/>
            </a:pPr>
            <a:r>
              <a:rPr lang="en-US" sz="1800" dirty="0">
                <a:latin typeface="Arial" pitchFamily="34" charset="0"/>
                <a:cs typeface="Arial" pitchFamily="34" charset="0"/>
              </a:rPr>
              <a:t>Status: On time</a:t>
            </a:r>
          </a:p>
        </p:txBody>
      </p:sp>
    </p:spTree>
    <p:extLst>
      <p:ext uri="{BB962C8B-B14F-4D97-AF65-F5344CB8AC3E}">
        <p14:creationId xmlns:p14="http://schemas.microsoft.com/office/powerpoint/2010/main" val="33248291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13:</a:t>
            </a:r>
            <a:br>
              <a:rPr lang="en-US" dirty="0"/>
            </a:br>
            <a:r>
              <a:rPr lang="en-US" sz="2400" dirty="0"/>
              <a:t>CE-QUAL-W2 Version 4.5 Official Release</a:t>
            </a:r>
            <a:endParaRPr lang="en-US" sz="1400" dirty="0">
              <a:solidFill>
                <a:srgbClr val="FF0000"/>
              </a:solidFill>
            </a:endParaRPr>
          </a:p>
        </p:txBody>
      </p:sp>
      <p:sp>
        <p:nvSpPr>
          <p:cNvPr id="3" name="Content Placeholder 2"/>
          <p:cNvSpPr>
            <a:spLocks noGrp="1"/>
          </p:cNvSpPr>
          <p:nvPr>
            <p:ph idx="1"/>
          </p:nvPr>
        </p:nvSpPr>
        <p:spPr>
          <a:xfrm>
            <a:off x="457200" y="1524000"/>
            <a:ext cx="8229600" cy="2031325"/>
          </a:xfrm>
        </p:spPr>
        <p:txBody>
          <a:bodyPr wrap="square">
            <a:spAutoFit/>
          </a:bodyPr>
          <a:lstStyle/>
          <a:p>
            <a:pPr>
              <a:buNone/>
            </a:pPr>
            <a:r>
              <a:rPr lang="en-US" sz="1800" dirty="0">
                <a:latin typeface="Arial" pitchFamily="34" charset="0"/>
                <a:cs typeface="Arial" pitchFamily="34" charset="0"/>
              </a:rPr>
              <a:t>Description: NNNNNNNNNNNNNNNNNN.</a:t>
            </a:r>
          </a:p>
          <a:p>
            <a:pPr>
              <a:buNone/>
            </a:pPr>
            <a:r>
              <a:rPr lang="en-US" sz="1800" dirty="0">
                <a:latin typeface="Arial" pitchFamily="34" charset="0"/>
                <a:cs typeface="Arial" pitchFamily="34" charset="0"/>
              </a:rPr>
              <a:t>Status: On time</a:t>
            </a:r>
          </a:p>
          <a:p>
            <a:pPr>
              <a:buNone/>
            </a:pPr>
            <a:endParaRPr lang="en-US" sz="1800" dirty="0">
              <a:latin typeface="Arial" pitchFamily="34" charset="0"/>
              <a:cs typeface="Arial" pitchFamily="34" charset="0"/>
            </a:endParaRPr>
          </a:p>
          <a:p>
            <a:r>
              <a:rPr lang="en-US" sz="1800" dirty="0">
                <a:latin typeface="Arial" pitchFamily="34" charset="0"/>
                <a:cs typeface="Arial" pitchFamily="34" charset="0"/>
              </a:rPr>
              <a:t>New algorithms</a:t>
            </a:r>
          </a:p>
          <a:p>
            <a:r>
              <a:rPr lang="en-US" sz="1800" dirty="0">
                <a:latin typeface="Arial" pitchFamily="34" charset="0"/>
                <a:cs typeface="Arial" pitchFamily="34" charset="0"/>
              </a:rPr>
              <a:t>Updated and edited user’s manual</a:t>
            </a:r>
          </a:p>
          <a:p>
            <a:r>
              <a:rPr lang="en-US" sz="1800" dirty="0">
                <a:latin typeface="Arial" pitchFamily="34" charset="0"/>
                <a:cs typeface="Arial" pitchFamily="34" charset="0"/>
              </a:rPr>
              <a:t>Posted to GitHub</a:t>
            </a:r>
          </a:p>
        </p:txBody>
      </p:sp>
    </p:spTree>
    <p:extLst>
      <p:ext uri="{BB962C8B-B14F-4D97-AF65-F5344CB8AC3E}">
        <p14:creationId xmlns:p14="http://schemas.microsoft.com/office/powerpoint/2010/main" val="29151647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457200" y="1524000"/>
            <a:ext cx="7924800" cy="5105400"/>
          </a:xfrm>
        </p:spPr>
        <p:txBody>
          <a:bodyPr/>
          <a:lstStyle/>
          <a:p>
            <a:pPr marL="0" indent="0">
              <a:spcBef>
                <a:spcPct val="0"/>
              </a:spcBef>
              <a:spcAft>
                <a:spcPts val="600"/>
              </a:spcAft>
              <a:buNone/>
            </a:pPr>
            <a:r>
              <a:rPr lang="en-US" sz="2000" b="1" kern="1200" dirty="0">
                <a:latin typeface="Arial" panose="020B0604020202020204" pitchFamily="34" charset="0"/>
                <a:cs typeface="Arial" panose="020B0604020202020204" pitchFamily="34" charset="0"/>
              </a:rPr>
              <a:t>Objectives, continued:</a:t>
            </a:r>
          </a:p>
          <a:p>
            <a:pPr lvl="0">
              <a:buFont typeface="Arial" panose="020B0604020202020204" pitchFamily="34" charset="0"/>
              <a:buChar char="•"/>
            </a:pPr>
            <a:r>
              <a:rPr lang="en-US" sz="2000" dirty="0">
                <a:latin typeface="Arial" panose="020B0604020202020204" pitchFamily="34" charset="0"/>
                <a:cs typeface="Arial" panose="020B0604020202020204" pitchFamily="34" charset="0"/>
              </a:rPr>
              <a:t>Decouple the WQ component from hydrodynamics in the current version of CE-QUAL-W2, allowing water quality simulations to run multiple times with the same hydrodynamic results, eliminating costly repeated hydrodynamic computations </a:t>
            </a:r>
          </a:p>
          <a:p>
            <a:pPr lvl="0"/>
            <a:r>
              <a:rPr lang="en-US" sz="2000" dirty="0">
                <a:latin typeface="Arial" panose="020B0604020202020204" pitchFamily="34" charset="0"/>
                <a:cs typeface="Arial" panose="020B0604020202020204" pitchFamily="34" charset="0"/>
              </a:rPr>
              <a:t>Update the technical reference manual and user’s manual </a:t>
            </a:r>
          </a:p>
          <a:p>
            <a:pPr lvl="0"/>
            <a:r>
              <a:rPr lang="en-US" sz="2000" dirty="0">
                <a:latin typeface="Arial" panose="020B0604020202020204" pitchFamily="34" charset="0"/>
                <a:cs typeface="Arial" panose="020B0604020202020204" pitchFamily="34" charset="0"/>
              </a:rPr>
              <a:t>Release comprehensive version of CE-QUAL-W2, reviewed by ERDC experts</a:t>
            </a:r>
          </a:p>
          <a:p>
            <a:pPr>
              <a:spcBef>
                <a:spcPct val="0"/>
              </a:spcBef>
              <a:spcAft>
                <a:spcPts val="600"/>
              </a:spcAft>
              <a:buFont typeface="Arial" panose="020B0604020202020204" pitchFamily="34" charset="0"/>
              <a:buChar char="•"/>
            </a:pPr>
            <a:endParaRPr lang="en-US" sz="2000" kern="1200" dirty="0">
              <a:latin typeface="Arial" panose="020B0604020202020204" pitchFamily="34" charset="0"/>
              <a:cs typeface="Arial" panose="020B0604020202020204" pitchFamily="34" charset="0"/>
            </a:endParaRPr>
          </a:p>
          <a:p>
            <a:pPr>
              <a:spcBef>
                <a:spcPct val="0"/>
              </a:spcBef>
              <a:spcAft>
                <a:spcPts val="600"/>
              </a:spcAft>
              <a:buFont typeface="Arial" panose="020B0604020202020204" pitchFamily="34" charset="0"/>
              <a:buChar char="•"/>
            </a:pPr>
            <a:endParaRPr lang="en-US" sz="1600" kern="1200" dirty="0">
              <a:latin typeface="Arial" panose="020B0604020202020204" pitchFamily="34" charset="0"/>
              <a:cs typeface="Arial" panose="020B0604020202020204" pitchFamily="34" charset="0"/>
            </a:endParaRPr>
          </a:p>
        </p:txBody>
      </p:sp>
      <p:pic>
        <p:nvPicPr>
          <p:cNvPr id="6" name="Picture">
            <a:extLst>
              <a:ext uri="{FF2B5EF4-FFF2-40B4-BE49-F238E27FC236}">
                <a16:creationId xmlns:a16="http://schemas.microsoft.com/office/drawing/2014/main" id="{E3946A76-47B4-4A4A-A7F2-0B6D32E6A8AC}"/>
              </a:ext>
            </a:extLst>
          </p:cNvPr>
          <p:cNvPicPr/>
          <p:nvPr/>
        </p:nvPicPr>
        <p:blipFill>
          <a:blip r:embed="rId3"/>
          <a:stretch>
            <a:fillRect/>
          </a:stretch>
        </p:blipFill>
        <p:spPr bwMode="auto">
          <a:xfrm>
            <a:off x="2985571" y="5451126"/>
            <a:ext cx="3415229" cy="1089765"/>
          </a:xfrm>
          <a:prstGeom prst="rect">
            <a:avLst/>
          </a:prstGeom>
          <a:noFill/>
          <a:ln w="9525">
            <a:noFill/>
            <a:headEnd/>
            <a:tailEnd/>
          </a:ln>
        </p:spPr>
      </p:pic>
      <p:pic>
        <p:nvPicPr>
          <p:cNvPr id="7" name="Picture 6" descr="A close up of a map&#10;&#10;Description automatically generated">
            <a:extLst>
              <a:ext uri="{FF2B5EF4-FFF2-40B4-BE49-F238E27FC236}">
                <a16:creationId xmlns:a16="http://schemas.microsoft.com/office/drawing/2014/main" id="{1F157AFA-0DEE-2E47-A3CB-3CDBF72646F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91611" y="3999571"/>
            <a:ext cx="3257550" cy="1371600"/>
          </a:xfrm>
          <a:prstGeom prst="rect">
            <a:avLst/>
          </a:prstGeom>
        </p:spPr>
      </p:pic>
    </p:spTree>
    <p:extLst>
      <p:ext uri="{BB962C8B-B14F-4D97-AF65-F5344CB8AC3E}">
        <p14:creationId xmlns:p14="http://schemas.microsoft.com/office/powerpoint/2010/main" val="9141578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Synopsis</a:t>
            </a:r>
            <a:br>
              <a:rPr lang="en-US" dirty="0"/>
            </a:br>
            <a:endParaRPr lang="en-US" sz="1600" dirty="0">
              <a:solidFill>
                <a:srgbClr val="FF0000"/>
              </a:solidFill>
            </a:endParaRPr>
          </a:p>
        </p:txBody>
      </p:sp>
      <p:sp>
        <p:nvSpPr>
          <p:cNvPr id="5" name="Content Placeholder 4"/>
          <p:cNvSpPr>
            <a:spLocks noGrp="1"/>
          </p:cNvSpPr>
          <p:nvPr>
            <p:ph sz="half" idx="1"/>
          </p:nvPr>
        </p:nvSpPr>
        <p:spPr>
          <a:xfrm>
            <a:off x="481444" y="1524000"/>
            <a:ext cx="4090555" cy="3699474"/>
          </a:xfrm>
        </p:spPr>
        <p:txBody>
          <a:bodyPr wrap="square">
            <a:spAutoFit/>
          </a:bodyPr>
          <a:lstStyle/>
          <a:p>
            <a:r>
              <a:rPr lang="en-US" sz="2400" b="1" dirty="0">
                <a:latin typeface="Arial" panose="020B0604020202020204" pitchFamily="34" charset="0"/>
                <a:cs typeface="Arial" panose="020B0604020202020204" pitchFamily="34" charset="0"/>
              </a:rPr>
              <a:t>Funding</a:t>
            </a:r>
          </a:p>
          <a:p>
            <a:pPr lvl="1"/>
            <a:r>
              <a:rPr lang="en-US" dirty="0">
                <a:latin typeface="Arial" panose="020B0604020202020204" pitchFamily="34" charset="0"/>
                <a:cs typeface="Arial" panose="020B0604020202020204" pitchFamily="34" charset="0"/>
              </a:rPr>
              <a:t>FY20	$250K	</a:t>
            </a:r>
          </a:p>
          <a:p>
            <a:pPr lvl="1"/>
            <a:r>
              <a:rPr lang="en-US" dirty="0">
                <a:latin typeface="Arial" panose="020B0604020202020204" pitchFamily="34" charset="0"/>
                <a:cs typeface="Arial" panose="020B0604020202020204" pitchFamily="34" charset="0"/>
              </a:rPr>
              <a:t>FY21	$385K	  </a:t>
            </a:r>
          </a:p>
          <a:p>
            <a:pPr lvl="1"/>
            <a:r>
              <a:rPr lang="en-US" dirty="0">
                <a:latin typeface="Arial" panose="020B0604020202020204" pitchFamily="34" charset="0"/>
                <a:cs typeface="Arial" panose="020B0604020202020204" pitchFamily="34" charset="0"/>
              </a:rPr>
              <a:t>FY22	$375K</a:t>
            </a:r>
          </a:p>
          <a:p>
            <a:pPr lvl="1"/>
            <a:r>
              <a:rPr lang="en-US" dirty="0">
                <a:latin typeface="Arial" panose="020B0604020202020204" pitchFamily="34" charset="0"/>
                <a:cs typeface="Arial" panose="020B0604020202020204" pitchFamily="34" charset="0"/>
              </a:rPr>
              <a:t>FY23	$290K</a:t>
            </a:r>
          </a:p>
          <a:p>
            <a:pPr lvl="1"/>
            <a:r>
              <a:rPr lang="en-US" dirty="0">
                <a:latin typeface="Arial" panose="020B0604020202020204" pitchFamily="34" charset="0"/>
                <a:cs typeface="Arial" panose="020B0604020202020204" pitchFamily="34" charset="0"/>
              </a:rPr>
              <a:t>Project 	$1300K</a:t>
            </a:r>
          </a:p>
          <a:p>
            <a:r>
              <a:rPr lang="en-US" sz="2400" b="1" dirty="0">
                <a:latin typeface="Arial" panose="020B0604020202020204" pitchFamily="34" charset="0"/>
                <a:cs typeface="Arial" panose="020B0604020202020204" pitchFamily="34" charset="0"/>
              </a:rPr>
              <a:t>Project status</a:t>
            </a:r>
          </a:p>
          <a:p>
            <a:pPr lvl="1"/>
            <a:r>
              <a:rPr lang="en-US" dirty="0">
                <a:latin typeface="Arial" panose="020B0604020202020204" pitchFamily="34" charset="0"/>
                <a:cs typeface="Arial" panose="020B0604020202020204" pitchFamily="34" charset="0"/>
              </a:rPr>
              <a:t>On schedule</a:t>
            </a:r>
          </a:p>
        </p:txBody>
      </p:sp>
      <p:sp>
        <p:nvSpPr>
          <p:cNvPr id="7" name="Content Placeholder 4"/>
          <p:cNvSpPr txBox="1">
            <a:spLocks/>
          </p:cNvSpPr>
          <p:nvPr/>
        </p:nvSpPr>
        <p:spPr bwMode="auto">
          <a:xfrm>
            <a:off x="4572000" y="1521797"/>
            <a:ext cx="4114800" cy="2529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2400" b="1" kern="0" dirty="0">
                <a:latin typeface="Arial" panose="020B0604020202020204" pitchFamily="34" charset="0"/>
                <a:cs typeface="Arial" panose="020B0604020202020204" pitchFamily="34" charset="0"/>
              </a:rPr>
              <a:t>Project focus</a:t>
            </a:r>
          </a:p>
          <a:p>
            <a:pPr lvl="1"/>
            <a:r>
              <a:rPr lang="en-US" kern="0" dirty="0">
                <a:latin typeface="Arial" panose="020B0604020202020204" pitchFamily="34" charset="0"/>
                <a:cs typeface="Arial" panose="020B0604020202020204" pitchFamily="34" charset="0"/>
              </a:rPr>
              <a:t>On target</a:t>
            </a:r>
          </a:p>
          <a:p>
            <a:r>
              <a:rPr lang="en-US" sz="2400" b="1" kern="0" dirty="0">
                <a:latin typeface="Arial" panose="020B0604020202020204" pitchFamily="34" charset="0"/>
                <a:cs typeface="Arial" panose="020B0604020202020204" pitchFamily="34" charset="0"/>
              </a:rPr>
              <a:t>Other comments</a:t>
            </a:r>
          </a:p>
          <a:p>
            <a:pPr lvl="1"/>
            <a:r>
              <a:rPr lang="en-US" kern="0" dirty="0">
                <a:latin typeface="Arial" panose="020B0604020202020204" pitchFamily="34" charset="0"/>
                <a:cs typeface="Arial" panose="020B0604020202020204" pitchFamily="34" charset="0"/>
              </a:rPr>
              <a:t>PSU CESU needs to modified to fund FY22 development</a:t>
            </a:r>
          </a:p>
        </p:txBody>
      </p:sp>
    </p:spTree>
    <p:extLst>
      <p:ext uri="{BB962C8B-B14F-4D97-AF65-F5344CB8AC3E}">
        <p14:creationId xmlns:p14="http://schemas.microsoft.com/office/powerpoint/2010/main" val="25718121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914400"/>
          </a:xfrm>
        </p:spPr>
        <p:txBody>
          <a:bodyPr/>
          <a:lstStyle/>
          <a:p>
            <a:r>
              <a:rPr lang="en-US" sz="3200" dirty="0"/>
              <a:t>Summary</a:t>
            </a:r>
            <a:br>
              <a:rPr lang="en-US" dirty="0"/>
            </a:br>
            <a:endParaRPr lang="en-US" sz="1600" dirty="0">
              <a:solidFill>
                <a:srgbClr val="FF0000"/>
              </a:solidFill>
            </a:endParaRPr>
          </a:p>
        </p:txBody>
      </p:sp>
      <p:sp>
        <p:nvSpPr>
          <p:cNvPr id="4" name="Content Placeholder 3"/>
          <p:cNvSpPr>
            <a:spLocks noGrp="1"/>
          </p:cNvSpPr>
          <p:nvPr>
            <p:ph idx="1"/>
          </p:nvPr>
        </p:nvSpPr>
        <p:spPr>
          <a:xfrm>
            <a:off x="457200" y="1981200"/>
            <a:ext cx="8229600" cy="4114800"/>
          </a:xfrm>
        </p:spPr>
        <p:txBody>
          <a:bodyPr/>
          <a:lstStyle/>
          <a:p>
            <a:r>
              <a:rPr lang="en-US" sz="2800" dirty="0">
                <a:latin typeface="Arial" panose="020B0604020202020204" pitchFamily="34" charset="0"/>
                <a:cs typeface="Arial" panose="020B0604020202020204" pitchFamily="34" charset="0"/>
              </a:rPr>
              <a:t>NNNNNN</a:t>
            </a:r>
          </a:p>
          <a:p>
            <a:pPr marL="0"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5621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Benefits</a:t>
            </a:r>
            <a:br>
              <a:rPr lang="en-US" dirty="0"/>
            </a:br>
            <a:endParaRPr lang="en-US" sz="1600" dirty="0">
              <a:solidFill>
                <a:srgbClr val="FF0000"/>
              </a:solidFill>
            </a:endParaRPr>
          </a:p>
        </p:txBody>
      </p:sp>
      <p:sp>
        <p:nvSpPr>
          <p:cNvPr id="5" name="Content Placeholder 4"/>
          <p:cNvSpPr>
            <a:spLocks noGrp="1"/>
          </p:cNvSpPr>
          <p:nvPr>
            <p:ph idx="1"/>
          </p:nvPr>
        </p:nvSpPr>
        <p:spPr>
          <a:xfrm>
            <a:off x="462776" y="1531434"/>
            <a:ext cx="8224024" cy="5105400"/>
          </a:xfrm>
        </p:spPr>
        <p:txBody>
          <a:bodyPr/>
          <a:lstStyle/>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The updated CE-QUAL-W2 model will support the Corps’ high priority need for environmental assessment, restoration, and management. </a:t>
            </a:r>
          </a:p>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Incorporation of reservoir operations capabilities will enable water quality and other environmental objectives to influence reservoir release decisions, improving model accuracy and delivering high quality multi-objective decision-making to achieve ecosystem benefits.</a:t>
            </a:r>
          </a:p>
          <a:p>
            <a:pPr lvl="1">
              <a:spcBef>
                <a:spcPts val="984"/>
              </a:spcBef>
              <a:buFont typeface="Arial" panose="020B0604020202020204" pitchFamily="34" charset="0"/>
              <a:buChar char="•"/>
            </a:pPr>
            <a:r>
              <a:rPr lang="en-US" sz="1600" dirty="0">
                <a:latin typeface="Arial" panose="020B0604020202020204" pitchFamily="34" charset="0"/>
                <a:cs typeface="Arial" panose="020B0604020202020204" pitchFamily="34" charset="0"/>
              </a:rPr>
              <a:t>Critical downstream habitat will be better managed for water quantity (volume, velocity, depths, etc.) in addition to water quality (water temperature, dissolved oxygen, total dissolved gas, etc.).</a:t>
            </a:r>
          </a:p>
          <a:p>
            <a:pPr lvl="1">
              <a:spcBef>
                <a:spcPts val="984"/>
              </a:spcBef>
              <a:buFont typeface="Arial" panose="020B0604020202020204" pitchFamily="34" charset="0"/>
              <a:buChar char="•"/>
            </a:pPr>
            <a:r>
              <a:rPr lang="en-US" sz="1600" dirty="0">
                <a:latin typeface="Arial" panose="020B0604020202020204" pitchFamily="34" charset="0"/>
                <a:cs typeface="Arial" panose="020B0604020202020204" pitchFamily="34" charset="0"/>
              </a:rPr>
              <a:t>Linkage of WQ with multi-objective decision analysis increases project benefits while decreasing modeling and project costs.</a:t>
            </a:r>
            <a:endParaRPr lang="en-US" sz="1400" dirty="0">
              <a:latin typeface="Arial" panose="020B0604020202020204" pitchFamily="34" charset="0"/>
              <a:cs typeface="Arial" panose="020B0604020202020204" pitchFamily="34" charset="0"/>
            </a:endParaRPr>
          </a:p>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Development of improved and accessible reservoir water quality modeling capabilities will reduce time and cost associated with upgrading water quality models and adding new model capabilities.</a:t>
            </a:r>
          </a:p>
          <a:p>
            <a:pPr>
              <a:spcBef>
                <a:spcPts val="984"/>
              </a:spcBef>
            </a:pPr>
            <a:r>
              <a:rPr lang="en-US" sz="1800" dirty="0">
                <a:latin typeface="Arial" panose="020B0604020202020204" pitchFamily="34" charset="0"/>
                <a:cs typeface="Arial" panose="020B0604020202020204" pitchFamily="34" charset="0"/>
              </a:rPr>
              <a:t>The new file formats improve model robustness and facilitate linking W2 models with other models.</a:t>
            </a:r>
          </a:p>
          <a:p>
            <a:pPr marL="0" indent="0">
              <a:buNone/>
            </a:pPr>
            <a:br>
              <a:rPr lang="en-US" sz="1600" dirty="0"/>
            </a:br>
            <a:endParaRPr lang="en-US" sz="1600" dirty="0"/>
          </a:p>
          <a:p>
            <a:endParaRPr lang="en-US" sz="1600" dirty="0">
              <a:latin typeface="Arial" panose="020B0604020202020204" pitchFamily="34" charset="0"/>
              <a:cs typeface="Arial" panose="020B0604020202020204" pitchFamily="34" charset="0"/>
            </a:endParaRPr>
          </a:p>
          <a:p>
            <a:endParaRPr lang="en-US" sz="1600" b="1" dirty="0">
              <a:latin typeface="Arial" panose="020B0604020202020204" pitchFamily="34" charset="0"/>
              <a:cs typeface="Arial" panose="020B0604020202020204" pitchFamily="34" charset="0"/>
            </a:endParaRPr>
          </a:p>
          <a:p>
            <a:pPr marL="0" indent="0">
              <a:buNone/>
            </a:pP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308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47611"/>
            <a:ext cx="8229600" cy="4480234"/>
          </a:xfrm>
          <a:noFill/>
        </p:spPr>
        <p:txBody>
          <a:bodyPr/>
          <a:lstStyle/>
          <a:p>
            <a:r>
              <a:rPr lang="en-US" sz="2000" dirty="0">
                <a:latin typeface="Arial" panose="020B0604020202020204" pitchFamily="34" charset="0"/>
                <a:cs typeface="Arial" panose="020B0604020202020204" pitchFamily="34" charset="0"/>
              </a:rPr>
              <a:t>Incorporate new capabilities developed at ERDC-EL into the current CE-QUAL-W2 model maintained by PSU</a:t>
            </a:r>
          </a:p>
          <a:p>
            <a:pPr lvl="1"/>
            <a:r>
              <a:rPr lang="en-US" dirty="0">
                <a:latin typeface="Arial" panose="020B0604020202020204" pitchFamily="34" charset="0"/>
                <a:cs typeface="Arial" panose="020B0604020202020204" pitchFamily="34" charset="0"/>
              </a:rPr>
              <a:t>Develop full carbon cycle with nitrogen and phosphorous cycles and integrate into previous version of W2 at ERDC</a:t>
            </a:r>
          </a:p>
          <a:p>
            <a:pPr lvl="1"/>
            <a:r>
              <a:rPr lang="en-US" dirty="0">
                <a:latin typeface="Arial" panose="020B0604020202020204" pitchFamily="34" charset="0"/>
                <a:cs typeface="Arial" panose="020B0604020202020204" pitchFamily="34" charset="0"/>
              </a:rPr>
              <a:t>Reformulate simulations of BOD groups (CBOD, NBOD, and PBOD) included in current version of W2 to ensure appropriate simulation of these constituents</a:t>
            </a:r>
          </a:p>
          <a:p>
            <a:pPr lvl="1"/>
            <a:r>
              <a:rPr lang="en-US" dirty="0">
                <a:latin typeface="Arial" panose="020B0604020202020204" pitchFamily="34" charset="0"/>
                <a:cs typeface="Arial" panose="020B0604020202020204" pitchFamily="34" charset="0"/>
              </a:rPr>
              <a:t>Develop sediment diagenesis module, include into the previous version, and merge into updated version for further testing and validation</a:t>
            </a:r>
          </a:p>
          <a:p>
            <a:pPr lvl="1"/>
            <a:r>
              <a:rPr lang="en-US" dirty="0">
                <a:latin typeface="Arial" panose="020B0604020202020204" pitchFamily="34" charset="0"/>
                <a:cs typeface="Arial" panose="020B0604020202020204" pitchFamily="34" charset="0"/>
              </a:rPr>
              <a:t>Incorporate final sediment diagenesis module into release version</a:t>
            </a:r>
          </a:p>
          <a:p>
            <a:pPr lvl="1"/>
            <a:endParaRPr lang="en-US" dirty="0">
              <a:latin typeface="Arial" panose="020B0604020202020204" pitchFamily="34" charset="0"/>
              <a:cs typeface="Arial" panose="020B0604020202020204" pitchFamily="34" charset="0"/>
            </a:endParaRPr>
          </a:p>
          <a:p>
            <a:pPr lvl="1"/>
            <a:endParaRPr lang="en-US"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1: Upgrade Water Quality Kinetics  </a:t>
            </a:r>
          </a:p>
        </p:txBody>
      </p:sp>
    </p:spTree>
    <p:extLst>
      <p:ext uri="{BB962C8B-B14F-4D97-AF65-F5344CB8AC3E}">
        <p14:creationId xmlns:p14="http://schemas.microsoft.com/office/powerpoint/2010/main" val="1084085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39A57-D805-F146-8037-2557A2EC32CF}"/>
              </a:ext>
            </a:extLst>
          </p:cNvPr>
          <p:cNvSpPr>
            <a:spLocks noGrp="1"/>
          </p:cNvSpPr>
          <p:nvPr>
            <p:ph type="title"/>
          </p:nvPr>
        </p:nvSpPr>
        <p:spPr/>
        <p:txBody>
          <a:bodyPr/>
          <a:lstStyle/>
          <a:p>
            <a:r>
              <a:rPr lang="en-US" dirty="0"/>
              <a:t>Approach</a:t>
            </a:r>
          </a:p>
        </p:txBody>
      </p:sp>
      <p:pic>
        <p:nvPicPr>
          <p:cNvPr id="4" name="Picture">
            <a:extLst>
              <a:ext uri="{FF2B5EF4-FFF2-40B4-BE49-F238E27FC236}">
                <a16:creationId xmlns:a16="http://schemas.microsoft.com/office/drawing/2014/main" id="{EFC0C38E-D869-3741-834B-C0C13DA6F85E}"/>
              </a:ext>
            </a:extLst>
          </p:cNvPr>
          <p:cNvPicPr>
            <a:picLocks noGrp="1"/>
          </p:cNvPicPr>
          <p:nvPr>
            <p:ph idx="1"/>
          </p:nvPr>
        </p:nvPicPr>
        <p:blipFill>
          <a:blip r:embed="rId2"/>
          <a:stretch>
            <a:fillRect/>
          </a:stretch>
        </p:blipFill>
        <p:spPr bwMode="auto">
          <a:xfrm>
            <a:off x="609600" y="1524000"/>
            <a:ext cx="8001000" cy="5029200"/>
          </a:xfrm>
          <a:prstGeom prst="rect">
            <a:avLst/>
          </a:prstGeom>
          <a:noFill/>
          <a:ln w="9525">
            <a:noFill/>
            <a:headEnd/>
            <a:tailEnd/>
          </a:ln>
        </p:spPr>
      </p:pic>
      <p:sp>
        <p:nvSpPr>
          <p:cNvPr id="3" name="TextBox 2">
            <a:extLst>
              <a:ext uri="{FF2B5EF4-FFF2-40B4-BE49-F238E27FC236}">
                <a16:creationId xmlns:a16="http://schemas.microsoft.com/office/drawing/2014/main" id="{8324212F-2CD1-4047-A894-7C8DEA118230}"/>
              </a:ext>
            </a:extLst>
          </p:cNvPr>
          <p:cNvSpPr txBox="1"/>
          <p:nvPr/>
        </p:nvSpPr>
        <p:spPr>
          <a:xfrm>
            <a:off x="734237" y="1524000"/>
            <a:ext cx="1818318" cy="400110"/>
          </a:xfrm>
          <a:prstGeom prst="rect">
            <a:avLst/>
          </a:prstGeom>
          <a:noFill/>
        </p:spPr>
        <p:txBody>
          <a:bodyPr wrap="none" rtlCol="0">
            <a:spAutoFit/>
          </a:bodyPr>
          <a:lstStyle/>
          <a:p>
            <a:r>
              <a:rPr lang="en-US" b="1" dirty="0"/>
              <a:t>Task 1 Figure</a:t>
            </a:r>
          </a:p>
        </p:txBody>
      </p:sp>
    </p:spTree>
    <p:extLst>
      <p:ext uri="{BB962C8B-B14F-4D97-AF65-F5344CB8AC3E}">
        <p14:creationId xmlns:p14="http://schemas.microsoft.com/office/powerpoint/2010/main" val="3759556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24110"/>
            <a:ext cx="8229600" cy="4556434"/>
          </a:xfrm>
          <a:noFill/>
        </p:spPr>
        <p:txBody>
          <a:bodyPr/>
          <a:lstStyle/>
          <a:p>
            <a:r>
              <a:rPr lang="en-US" sz="2000" dirty="0">
                <a:latin typeface="Arial" panose="020B0604020202020204" pitchFamily="34" charset="0"/>
                <a:cs typeface="Arial" panose="020B0604020202020204" pitchFamily="34" charset="0"/>
              </a:rPr>
              <a:t>Restructure code in order to change storage formats, thereby enabling seamless linkage with other models</a:t>
            </a:r>
          </a:p>
          <a:p>
            <a:pPr lvl="1"/>
            <a:r>
              <a:rPr lang="en-US" dirty="0">
                <a:latin typeface="Arial" panose="020B0604020202020204" pitchFamily="34" charset="0"/>
                <a:cs typeface="Arial" panose="020B0604020202020204" pitchFamily="34" charset="0"/>
              </a:rPr>
              <a:t>Transition to a modern format, such as HDF5 and CSV, to create a reliable, robust storage system that can be easily validated</a:t>
            </a:r>
          </a:p>
          <a:p>
            <a:pPr lvl="1"/>
            <a:r>
              <a:rPr lang="en-US" dirty="0">
                <a:latin typeface="Arial" panose="020B0604020202020204" pitchFamily="34" charset="0"/>
                <a:cs typeface="Arial" panose="020B0604020202020204" pitchFamily="34" charset="0"/>
              </a:rPr>
              <a:t>Leverage existing software to allow harvesting into data catalog systems designed to service a broad range of users, enabling non-expert users to visualize model outputs, map model results, and compare with field data and with other models</a:t>
            </a:r>
          </a:p>
          <a:p>
            <a:pPr lvl="1"/>
            <a:r>
              <a:rPr lang="en-US" dirty="0">
                <a:latin typeface="Arial" panose="020B0604020202020204" pitchFamily="34" charset="0"/>
                <a:cs typeface="Arial" panose="020B0604020202020204" pitchFamily="34" charset="0"/>
              </a:rPr>
              <a:t>Consolidate input datasets into a single file system, allowing users to easily examine input parameters and boundary conditions</a:t>
            </a:r>
          </a:p>
          <a:p>
            <a:pPr lvl="1"/>
            <a:r>
              <a:rPr lang="en-US" dirty="0">
                <a:latin typeface="Arial" panose="020B0604020202020204" pitchFamily="34" charset="0"/>
                <a:cs typeface="Arial" panose="020B0604020202020204" pitchFamily="34" charset="0"/>
              </a:rPr>
              <a:t>Develop a utility to import previous W2 model inputs into the new data storage formats for the updated version</a:t>
            </a:r>
          </a:p>
          <a:p>
            <a:pPr lvl="1"/>
            <a:endParaRPr lang="en-US" dirty="0">
              <a:latin typeface="Arial" panose="020B0604020202020204" pitchFamily="34" charset="0"/>
              <a:cs typeface="Arial" panose="020B0604020202020204" pitchFamily="34" charset="0"/>
            </a:endParaRPr>
          </a:p>
          <a:p>
            <a:pPr lvl="1"/>
            <a:endParaRPr lang="en-US" sz="16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a:p>
            <a:pPr lvl="1"/>
            <a:endParaRPr lang="en-US" sz="1400" dirty="0"/>
          </a:p>
          <a:p>
            <a:pPr lvl="1"/>
            <a:endParaRPr lang="en-US" sz="1400" dirty="0"/>
          </a:p>
          <a:p>
            <a:pPr marL="0" indent="0">
              <a:buNone/>
            </a:pPr>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2: Upgrade W2 Model Input and Output  </a:t>
            </a:r>
          </a:p>
        </p:txBody>
      </p:sp>
    </p:spTree>
    <p:extLst>
      <p:ext uri="{BB962C8B-B14F-4D97-AF65-F5344CB8AC3E}">
        <p14:creationId xmlns:p14="http://schemas.microsoft.com/office/powerpoint/2010/main" val="909896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72440" y="1940100"/>
            <a:ext cx="8205388" cy="4476690"/>
          </a:xfrm>
          <a:noFill/>
        </p:spPr>
        <p:txBody>
          <a:bodyPr/>
          <a:lstStyle/>
          <a:p>
            <a:r>
              <a:rPr lang="en-US" sz="2000" dirty="0">
                <a:latin typeface="Arial" panose="020B0604020202020204" pitchFamily="34" charset="0"/>
                <a:cs typeface="Arial" panose="020B0604020202020204" pitchFamily="34" charset="0"/>
              </a:rPr>
              <a:t>Develop a framework, using Python, to link CE-QUAL-W2 with modern scientific Python libraries, enabling development of new input/output and plotting analysis capabilities</a:t>
            </a:r>
          </a:p>
          <a:p>
            <a:pPr lvl="1"/>
            <a:r>
              <a:rPr lang="en-US" dirty="0">
                <a:latin typeface="Arial" panose="020B0604020202020204" pitchFamily="34" charset="0"/>
                <a:cs typeface="Arial" panose="020B0604020202020204" pitchFamily="34" charset="0"/>
              </a:rPr>
              <a:t>Develop plotting capabilities to visualize project bathymetry files, water quality and hydrodynamic time series, and 2D contour plots of reservoir water quality profiles</a:t>
            </a:r>
          </a:p>
          <a:p>
            <a:pPr lvl="1"/>
            <a:r>
              <a:rPr lang="en-US" dirty="0">
                <a:latin typeface="Arial" panose="020B0604020202020204" pitchFamily="34" charset="0"/>
                <a:cs typeface="Arial" panose="020B0604020202020204" pitchFamily="34" charset="0"/>
              </a:rPr>
              <a:t>Develop a prototype Jupyter notebook to link the capabilities together, to create a powerful and flexible self-documented user interface (UI) that is relatively simple to develop</a:t>
            </a:r>
          </a:p>
          <a:p>
            <a:pPr lvl="1"/>
            <a:r>
              <a:rPr lang="en-US" dirty="0">
                <a:latin typeface="Arial" panose="020B0604020202020204" pitchFamily="34" charset="0"/>
                <a:cs typeface="Arial" panose="020B0604020202020204" pitchFamily="34" charset="0"/>
              </a:rPr>
              <a:t>Update and extend this new interface throughout completion of subsequent tasks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81412" y="1517591"/>
            <a:ext cx="8205387" cy="400110"/>
          </a:xfrm>
          <a:prstGeom prst="rect">
            <a:avLst/>
          </a:prstGeom>
          <a:noFill/>
        </p:spPr>
        <p:txBody>
          <a:bodyPr wrap="square" rtlCol="0">
            <a:spAutoFit/>
          </a:bodyPr>
          <a:lstStyle/>
          <a:p>
            <a:r>
              <a:rPr lang="en-US" b="1" dirty="0"/>
              <a:t>Task 3: Create Python/Jupyter Model Framework</a:t>
            </a:r>
          </a:p>
        </p:txBody>
      </p:sp>
    </p:spTree>
    <p:extLst>
      <p:ext uri="{BB962C8B-B14F-4D97-AF65-F5344CB8AC3E}">
        <p14:creationId xmlns:p14="http://schemas.microsoft.com/office/powerpoint/2010/main" val="746947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2966" y="1924110"/>
            <a:ext cx="8232449" cy="4175433"/>
          </a:xfrm>
          <a:noFill/>
        </p:spPr>
        <p:txBody>
          <a:bodyPr/>
          <a:lstStyle/>
          <a:p>
            <a:r>
              <a:rPr lang="en-US" sz="2000" dirty="0">
                <a:latin typeface="Arial" panose="020B0604020202020204" pitchFamily="34" charset="0"/>
                <a:cs typeface="Arial" panose="020B0604020202020204" pitchFamily="34" charset="0"/>
              </a:rPr>
              <a:t>Enable W2 to incorporate water quality and other environmental objectives into reservoir releases calculations, while balancing these with flood control, hydropower, navigation, water supply, and navigation objectives</a:t>
            </a:r>
          </a:p>
          <a:p>
            <a:pPr lvl="1"/>
            <a:r>
              <a:rPr lang="en-US" dirty="0">
                <a:latin typeface="Arial" panose="020B0604020202020204" pitchFamily="34" charset="0"/>
                <a:cs typeface="Arial" panose="020B0604020202020204" pitchFamily="34" charset="0"/>
              </a:rPr>
              <a:t>Incorporate capability into W2 to examine dam flow control impacts on downstream water quality and determine how downstream temperature and water quality objectives will be met</a:t>
            </a:r>
          </a:p>
          <a:p>
            <a:pPr lvl="1"/>
            <a:r>
              <a:rPr lang="en-US" dirty="0">
                <a:latin typeface="Arial" panose="020B0604020202020204" pitchFamily="34" charset="0"/>
                <a:cs typeface="Arial" panose="020B0604020202020204" pitchFamily="34" charset="0"/>
              </a:rPr>
              <a:t>Create capabilities in W2 to examine impacts of dams and flow regulation on downstream temperature and water quality conditions while identifying how operations may be improved to maximize ecosystem benefits</a:t>
            </a:r>
            <a:endParaRPr lang="en-US" dirty="0"/>
          </a:p>
          <a:p>
            <a:pPr lvl="1"/>
            <a:endParaRPr lang="en-US" dirty="0">
              <a:latin typeface="Arial" panose="020B0604020202020204" pitchFamily="34" charset="0"/>
              <a:cs typeface="Arial" panose="020B0604020202020204" pitchFamily="34" charset="0"/>
            </a:endParaRPr>
          </a:p>
          <a:p>
            <a:pPr lvl="1"/>
            <a:endParaRPr lang="en-US" sz="12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4:</a:t>
            </a:r>
            <a:r>
              <a:rPr lang="en-US" dirty="0"/>
              <a:t> </a:t>
            </a:r>
            <a:r>
              <a:rPr lang="en-US" b="1" dirty="0"/>
              <a:t>Develop Reservoir Operations Capabilities </a:t>
            </a:r>
          </a:p>
        </p:txBody>
      </p:sp>
      <p:sp>
        <p:nvSpPr>
          <p:cNvPr id="3" name="Rectangle 2">
            <a:extLst>
              <a:ext uri="{FF2B5EF4-FFF2-40B4-BE49-F238E27FC236}">
                <a16:creationId xmlns:a16="http://schemas.microsoft.com/office/drawing/2014/main" id="{31125847-84A7-114A-9E89-CA2B72328FF6}"/>
              </a:ext>
            </a:extLst>
          </p:cNvPr>
          <p:cNvSpPr/>
          <p:nvPr/>
        </p:nvSpPr>
        <p:spPr>
          <a:xfrm>
            <a:off x="2286000" y="3075057"/>
            <a:ext cx="4572000" cy="400110"/>
          </a:xfrm>
          <a:prstGeom prst="rect">
            <a:avLst/>
          </a:prstGeom>
        </p:spPr>
        <p:txBody>
          <a:bodyPr>
            <a:spAutoFit/>
          </a:bodyPr>
          <a:lstStyle/>
          <a:p>
            <a:r>
              <a:rPr lang="en-US" dirty="0"/>
              <a:t> </a:t>
            </a:r>
          </a:p>
        </p:txBody>
      </p:sp>
    </p:spTree>
    <p:extLst>
      <p:ext uri="{BB962C8B-B14F-4D97-AF65-F5344CB8AC3E}">
        <p14:creationId xmlns:p14="http://schemas.microsoft.com/office/powerpoint/2010/main" val="2801750097"/>
      </p:ext>
    </p:extLst>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15582</TotalTime>
  <Words>2496</Words>
  <Application>Microsoft Macintosh PowerPoint</Application>
  <PresentationFormat>On-screen Show (4:3)</PresentationFormat>
  <Paragraphs>314</Paragraphs>
  <Slides>31</Slides>
  <Notes>21</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2</vt:i4>
      </vt:variant>
      <vt:variant>
        <vt:lpstr>Slide Titles</vt:lpstr>
      </vt:variant>
      <vt:variant>
        <vt:i4>31</vt:i4>
      </vt:variant>
    </vt:vector>
  </HeadingPairs>
  <TitlesOfParts>
    <vt:vector size="37" baseType="lpstr">
      <vt:lpstr>Arial</vt:lpstr>
      <vt:lpstr>Times New Roman</vt:lpstr>
      <vt:lpstr>Wingdings</vt:lpstr>
      <vt:lpstr>Default Design</vt:lpstr>
      <vt:lpstr>Visio</vt:lpstr>
      <vt:lpstr>Visio.Drawing.15</vt:lpstr>
      <vt:lpstr>PowerPoint Presentation</vt:lpstr>
      <vt:lpstr>Project Purpose - Recap </vt:lpstr>
      <vt:lpstr>Project Purpose - Recap </vt:lpstr>
      <vt:lpstr>Benefits </vt:lpstr>
      <vt:lpstr>Approach </vt:lpstr>
      <vt:lpstr>Approach</vt:lpstr>
      <vt:lpstr>Approach </vt:lpstr>
      <vt:lpstr>Approach </vt:lpstr>
      <vt:lpstr>Approach </vt:lpstr>
      <vt:lpstr>Approach </vt:lpstr>
      <vt:lpstr>Approach </vt:lpstr>
      <vt:lpstr>Field Engagement</vt:lpstr>
      <vt:lpstr>Scheduled Products1 </vt:lpstr>
      <vt:lpstr>Scheduled Products1 </vt:lpstr>
      <vt:lpstr>Additional Products/Achievements</vt:lpstr>
      <vt:lpstr>PowerPoint Presentation</vt:lpstr>
      <vt:lpstr>FY21 Accomplishment 1: CE-QUAL-W2 Hydrodynamics </vt:lpstr>
      <vt:lpstr>FY21 Accomplishment 2: Extended CE-QUAL-W2 WQ Algorithms </vt:lpstr>
      <vt:lpstr>FY21 Accomplishment 3: W2 Version 4.5 Excel Control Files </vt:lpstr>
      <vt:lpstr>FY21 Accomplishment 4: CO2 and Atmospheric Deposition </vt:lpstr>
      <vt:lpstr>FY21 Accomplishment 5:  Organic Carbon Constituents </vt:lpstr>
      <vt:lpstr>FY21 Accomplishment 6: Sediment Diagenesis Module </vt:lpstr>
      <vt:lpstr>FY21 Accomplishment 7: Total Dissolved Gas (TDG) </vt:lpstr>
      <vt:lpstr>FY21 Accomplishment 8: Mercury (Hg) Cycle Module </vt:lpstr>
      <vt:lpstr>FY 21 Accomplishment 9: WQ Operations Capability</vt:lpstr>
      <vt:lpstr>FY 21 Accomplishment 10: Graphical Bathymetry Tool</vt:lpstr>
      <vt:lpstr>FY 21 Accomplishment 11: Visualization Capabilities</vt:lpstr>
      <vt:lpstr>FY 21 Accomplishment 12: NCER Conference Presentation</vt:lpstr>
      <vt:lpstr>FY 21 Accomplishment 13: CE-QUAL-W2 Version 4.5 Official Release</vt:lpstr>
      <vt:lpstr>Synopsis </vt:lpstr>
      <vt:lpstr>Summary </vt:lpstr>
    </vt:vector>
  </TitlesOfParts>
  <Company>ERDC, Coastal &amp; Hydraulics Lab.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SWWRP Template PR</dc:title>
  <dc:creator>Nick Kraus</dc:creator>
  <cp:lastModifiedBy>Todd Steissberg</cp:lastModifiedBy>
  <cp:revision>657</cp:revision>
  <dcterms:created xsi:type="dcterms:W3CDTF">2002-05-16T15:57:50Z</dcterms:created>
  <dcterms:modified xsi:type="dcterms:W3CDTF">2021-10-08T22:00:18Z</dcterms:modified>
</cp:coreProperties>
</file>

<file path=docProps/thumbnail.jpeg>
</file>